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51"/>
  </p:notesMasterIdLst>
  <p:handoutMasterIdLst>
    <p:handoutMasterId r:id="rId52"/>
  </p:handoutMasterIdLst>
  <p:sldIdLst>
    <p:sldId id="315" r:id="rId2"/>
    <p:sldId id="271" r:id="rId3"/>
    <p:sldId id="268" r:id="rId4"/>
    <p:sldId id="269" r:id="rId5"/>
    <p:sldId id="272" r:id="rId6"/>
    <p:sldId id="274" r:id="rId7"/>
    <p:sldId id="275" r:id="rId8"/>
    <p:sldId id="276" r:id="rId9"/>
    <p:sldId id="277" r:id="rId10"/>
    <p:sldId id="278" r:id="rId11"/>
    <p:sldId id="321" r:id="rId12"/>
    <p:sldId id="279" r:id="rId13"/>
    <p:sldId id="320" r:id="rId14"/>
    <p:sldId id="288" r:id="rId15"/>
    <p:sldId id="319" r:id="rId16"/>
    <p:sldId id="317" r:id="rId17"/>
    <p:sldId id="318" r:id="rId18"/>
    <p:sldId id="313" r:id="rId19"/>
    <p:sldId id="342" r:id="rId20"/>
    <p:sldId id="281" r:id="rId21"/>
    <p:sldId id="282" r:id="rId22"/>
    <p:sldId id="283" r:id="rId23"/>
    <p:sldId id="308" r:id="rId24"/>
    <p:sldId id="285" r:id="rId25"/>
    <p:sldId id="314" r:id="rId26"/>
    <p:sldId id="287" r:id="rId27"/>
    <p:sldId id="307" r:id="rId28"/>
    <p:sldId id="323" r:id="rId29"/>
    <p:sldId id="322" r:id="rId30"/>
    <p:sldId id="326" r:id="rId31"/>
    <p:sldId id="316" r:id="rId32"/>
    <p:sldId id="260" r:id="rId33"/>
    <p:sldId id="259" r:id="rId34"/>
    <p:sldId id="331" r:id="rId35"/>
    <p:sldId id="328" r:id="rId36"/>
    <p:sldId id="324" r:id="rId37"/>
    <p:sldId id="330" r:id="rId38"/>
    <p:sldId id="332" r:id="rId39"/>
    <p:sldId id="337" r:id="rId40"/>
    <p:sldId id="301" r:id="rId41"/>
    <p:sldId id="333" r:id="rId42"/>
    <p:sldId id="339" r:id="rId43"/>
    <p:sldId id="340" r:id="rId44"/>
    <p:sldId id="341" r:id="rId45"/>
    <p:sldId id="338" r:id="rId46"/>
    <p:sldId id="336" r:id="rId47"/>
    <p:sldId id="311" r:id="rId48"/>
    <p:sldId id="312" r:id="rId49"/>
    <p:sldId id="343" r:id="rId50"/>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945">
          <p15:clr>
            <a:srgbClr val="A4A3A4"/>
          </p15:clr>
        </p15:guide>
        <p15:guide id="3" orient="horz" pos="3888">
          <p15:clr>
            <a:srgbClr val="A4A3A4"/>
          </p15:clr>
        </p15:guide>
        <p15:guide id="4" orient="horz" pos="192">
          <p15:clr>
            <a:srgbClr val="A4A3A4"/>
          </p15:clr>
        </p15:guide>
        <p15:guide id="5" orient="horz" pos="1072">
          <p15:clr>
            <a:srgbClr val="A4A3A4"/>
          </p15:clr>
        </p15:guide>
        <p15:guide id="6" pos="3839">
          <p15:clr>
            <a:srgbClr val="A4A3A4"/>
          </p15:clr>
        </p15:guide>
        <p15:guide id="7" pos="704">
          <p15:clr>
            <a:srgbClr val="A4A3A4"/>
          </p15:clr>
        </p15:guide>
        <p15:guide id="8" pos="710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27" autoAdjust="0"/>
    <p:restoredTop sz="96182" autoAdjust="0"/>
  </p:normalViewPr>
  <p:slideViewPr>
    <p:cSldViewPr showGuides="1">
      <p:cViewPr varScale="1">
        <p:scale>
          <a:sx n="80" d="100"/>
          <a:sy n="80" d="100"/>
        </p:scale>
        <p:origin x="63" y="336"/>
      </p:cViewPr>
      <p:guideLst>
        <p:guide orient="horz" pos="2160"/>
        <p:guide orient="horz" pos="945"/>
        <p:guide orient="horz" pos="3888"/>
        <p:guide orient="horz" pos="192"/>
        <p:guide orient="horz" pos="1072"/>
        <p:guide pos="3839"/>
        <p:guide pos="704"/>
        <p:guide pos="7102"/>
      </p:guideLst>
    </p:cSldViewPr>
  </p:slideViewPr>
  <p:outlineViewPr>
    <p:cViewPr>
      <p:scale>
        <a:sx n="33" d="100"/>
        <a:sy n="33" d="100"/>
      </p:scale>
      <p:origin x="0" y="-2886"/>
    </p:cViewPr>
  </p:outlineViewPr>
  <p:notesTextViewPr>
    <p:cViewPr>
      <p:scale>
        <a:sx n="3" d="2"/>
        <a:sy n="3" d="2"/>
      </p:scale>
      <p:origin x="0" y="0"/>
    </p:cViewPr>
  </p:notesTextViewPr>
  <p:notesViewPr>
    <p:cSldViewPr>
      <p:cViewPr varScale="1">
        <p:scale>
          <a:sx n="79" d="100"/>
          <a:sy n="79" d="100"/>
        </p:scale>
        <p:origin x="319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68832D-990F-4406-9CE4-C5F5ECCC5572}" type="doc">
      <dgm:prSet loTypeId="urn:microsoft.com/office/officeart/2005/8/layout/hList6" loCatId="list" qsTypeId="urn:microsoft.com/office/officeart/2005/8/quickstyle/3d1" qsCatId="3D" csTypeId="urn:microsoft.com/office/officeart/2005/8/colors/colorful1" csCatId="colorful" phldr="1"/>
      <dgm:spPr/>
      <dgm:t>
        <a:bodyPr/>
        <a:lstStyle/>
        <a:p>
          <a:endParaRPr lang="en-US"/>
        </a:p>
      </dgm:t>
    </dgm:pt>
    <dgm:pt modelId="{1B8042E0-880F-4C6C-89BD-F39213C5DA86}">
      <dgm:prSet phldrT="[Text]"/>
      <dgm:spPr/>
      <dgm:t>
        <a:bodyPr/>
        <a:lstStyle/>
        <a:p>
          <a:r>
            <a:rPr lang="en-US" b="1" dirty="0"/>
            <a:t>Grants</a:t>
          </a:r>
        </a:p>
      </dgm:t>
    </dgm:pt>
    <dgm:pt modelId="{E6DA4505-7DE4-4401-9E66-AE3332C309D3}" type="parTrans" cxnId="{1889D865-0B54-40F7-9DFE-593BB9901830}">
      <dgm:prSet/>
      <dgm:spPr/>
      <dgm:t>
        <a:bodyPr/>
        <a:lstStyle/>
        <a:p>
          <a:endParaRPr lang="en-US"/>
        </a:p>
      </dgm:t>
    </dgm:pt>
    <dgm:pt modelId="{3C475585-11D1-404A-8285-783020020F2E}" type="sibTrans" cxnId="{1889D865-0B54-40F7-9DFE-593BB9901830}">
      <dgm:prSet/>
      <dgm:spPr/>
      <dgm:t>
        <a:bodyPr/>
        <a:lstStyle/>
        <a:p>
          <a:endParaRPr lang="en-US"/>
        </a:p>
      </dgm:t>
    </dgm:pt>
    <dgm:pt modelId="{F2AF4C39-7F2A-4F70-8DF6-96A74A9844E4}">
      <dgm:prSet phldrT="[Text]"/>
      <dgm:spPr/>
      <dgm:t>
        <a:bodyPr/>
        <a:lstStyle/>
        <a:p>
          <a:r>
            <a:rPr lang="en-US" dirty="0"/>
            <a:t>Federal Pell Grant</a:t>
          </a:r>
        </a:p>
      </dgm:t>
    </dgm:pt>
    <dgm:pt modelId="{EF90F4DB-7AA2-497C-8602-00770B0D688B}" type="parTrans" cxnId="{616396E3-E036-4658-89D1-7E8B6448F043}">
      <dgm:prSet/>
      <dgm:spPr/>
      <dgm:t>
        <a:bodyPr/>
        <a:lstStyle/>
        <a:p>
          <a:endParaRPr lang="en-US"/>
        </a:p>
      </dgm:t>
    </dgm:pt>
    <dgm:pt modelId="{E78ADE0D-A04A-4C37-A0C0-58CA1EF1E462}" type="sibTrans" cxnId="{616396E3-E036-4658-89D1-7E8B6448F043}">
      <dgm:prSet/>
      <dgm:spPr/>
      <dgm:t>
        <a:bodyPr/>
        <a:lstStyle/>
        <a:p>
          <a:endParaRPr lang="en-US"/>
        </a:p>
      </dgm:t>
    </dgm:pt>
    <dgm:pt modelId="{B69109F1-C89D-49D4-B96C-7AFABD2C8DF8}">
      <dgm:prSet phldrT="[Text]" custT="1"/>
      <dgm:spPr/>
      <dgm:t>
        <a:bodyPr/>
        <a:lstStyle/>
        <a:p>
          <a:r>
            <a:rPr lang="en-US" sz="2600" b="1" dirty="0"/>
            <a:t>Federal Work Study </a:t>
          </a:r>
        </a:p>
        <a:p>
          <a:r>
            <a:rPr lang="en-US" sz="1800" b="1" dirty="0"/>
            <a:t>(money students can earn by working on or off campus)</a:t>
          </a:r>
        </a:p>
      </dgm:t>
    </dgm:pt>
    <dgm:pt modelId="{CBA29D88-F5FC-4D2F-AA34-F0C40B402AAB}" type="parTrans" cxnId="{89E39528-1CFA-4D82-8548-FBBB06F01C24}">
      <dgm:prSet/>
      <dgm:spPr/>
      <dgm:t>
        <a:bodyPr/>
        <a:lstStyle/>
        <a:p>
          <a:endParaRPr lang="en-US"/>
        </a:p>
      </dgm:t>
    </dgm:pt>
    <dgm:pt modelId="{8BD3BD71-BA29-4320-8567-8AD744D5D537}" type="sibTrans" cxnId="{89E39528-1CFA-4D82-8548-FBBB06F01C24}">
      <dgm:prSet/>
      <dgm:spPr/>
      <dgm:t>
        <a:bodyPr/>
        <a:lstStyle/>
        <a:p>
          <a:endParaRPr lang="en-US"/>
        </a:p>
      </dgm:t>
    </dgm:pt>
    <dgm:pt modelId="{5D81E280-86EB-4278-8C59-55BFE0AA08D7}">
      <dgm:prSet phldrT="[Text]"/>
      <dgm:spPr/>
      <dgm:t>
        <a:bodyPr/>
        <a:lstStyle/>
        <a:p>
          <a:r>
            <a:rPr lang="en-US" dirty="0"/>
            <a:t>Student Success Completion Grant (SSCG)</a:t>
          </a:r>
        </a:p>
      </dgm:t>
    </dgm:pt>
    <dgm:pt modelId="{3F02E835-936A-46A7-BC42-7C6F0614B1CE}" type="parTrans" cxnId="{5DCAA2C4-8E1C-414D-9156-972D8EEC24BA}">
      <dgm:prSet/>
      <dgm:spPr/>
      <dgm:t>
        <a:bodyPr/>
        <a:lstStyle/>
        <a:p>
          <a:endParaRPr lang="en-US"/>
        </a:p>
      </dgm:t>
    </dgm:pt>
    <dgm:pt modelId="{9B6A8286-62A5-4AC8-A4AF-D1699B2FB519}" type="sibTrans" cxnId="{5DCAA2C4-8E1C-414D-9156-972D8EEC24BA}">
      <dgm:prSet/>
      <dgm:spPr/>
      <dgm:t>
        <a:bodyPr/>
        <a:lstStyle/>
        <a:p>
          <a:endParaRPr lang="en-US"/>
        </a:p>
      </dgm:t>
    </dgm:pt>
    <dgm:pt modelId="{C0174B0C-EF0A-431E-A855-C4B341A7A1A8}">
      <dgm:prSet phldrT="[Text]"/>
      <dgm:spPr/>
      <dgm:t>
        <a:bodyPr/>
        <a:lstStyle/>
        <a:p>
          <a:r>
            <a:rPr lang="en-US" dirty="0"/>
            <a:t>California College Promise Grant (CCPG)</a:t>
          </a:r>
        </a:p>
      </dgm:t>
    </dgm:pt>
    <dgm:pt modelId="{17F526EC-D408-457B-93C8-E971C9927A26}" type="parTrans" cxnId="{6611F435-2035-44C3-BEF8-48DD5D9D1606}">
      <dgm:prSet/>
      <dgm:spPr/>
      <dgm:t>
        <a:bodyPr/>
        <a:lstStyle/>
        <a:p>
          <a:endParaRPr lang="en-US"/>
        </a:p>
      </dgm:t>
    </dgm:pt>
    <dgm:pt modelId="{7AE90553-2867-47AC-8C3C-A42EF7C08348}" type="sibTrans" cxnId="{6611F435-2035-44C3-BEF8-48DD5D9D1606}">
      <dgm:prSet/>
      <dgm:spPr/>
      <dgm:t>
        <a:bodyPr/>
        <a:lstStyle/>
        <a:p>
          <a:endParaRPr lang="en-US"/>
        </a:p>
      </dgm:t>
    </dgm:pt>
    <dgm:pt modelId="{1D2E397E-5513-4D32-9BE2-A3E893C99DDB}">
      <dgm:prSet phldrT="[Text]"/>
      <dgm:spPr/>
      <dgm:t>
        <a:bodyPr/>
        <a:lstStyle/>
        <a:p>
          <a:r>
            <a:rPr lang="en-US" dirty="0"/>
            <a:t>Chafee Grants</a:t>
          </a:r>
        </a:p>
      </dgm:t>
    </dgm:pt>
    <dgm:pt modelId="{1A224D11-EEB9-495E-8D39-C59B00062792}" type="parTrans" cxnId="{048F8542-F243-47DF-8637-9679F638723D}">
      <dgm:prSet/>
      <dgm:spPr/>
      <dgm:t>
        <a:bodyPr/>
        <a:lstStyle/>
        <a:p>
          <a:endParaRPr lang="en-US"/>
        </a:p>
      </dgm:t>
    </dgm:pt>
    <dgm:pt modelId="{8FF0C8D9-4CEE-4BC2-8CE6-5031CBC145DD}" type="sibTrans" cxnId="{048F8542-F243-47DF-8637-9679F638723D}">
      <dgm:prSet/>
      <dgm:spPr/>
      <dgm:t>
        <a:bodyPr/>
        <a:lstStyle/>
        <a:p>
          <a:endParaRPr lang="en-US"/>
        </a:p>
      </dgm:t>
    </dgm:pt>
    <dgm:pt modelId="{8B14A825-535C-46F8-B8F1-28764A7596A7}" type="pres">
      <dgm:prSet presAssocID="{0A68832D-990F-4406-9CE4-C5F5ECCC5572}" presName="Name0" presStyleCnt="0">
        <dgm:presLayoutVars>
          <dgm:dir/>
          <dgm:resizeHandles val="exact"/>
        </dgm:presLayoutVars>
      </dgm:prSet>
      <dgm:spPr/>
    </dgm:pt>
    <dgm:pt modelId="{A4B738BB-BAC2-4CB8-BF80-664EBA864A21}" type="pres">
      <dgm:prSet presAssocID="{1B8042E0-880F-4C6C-89BD-F39213C5DA86}" presName="node" presStyleLbl="node1" presStyleIdx="0" presStyleCnt="2" custScaleX="71742">
        <dgm:presLayoutVars>
          <dgm:bulletEnabled val="1"/>
        </dgm:presLayoutVars>
      </dgm:prSet>
      <dgm:spPr/>
    </dgm:pt>
    <dgm:pt modelId="{358CA8C2-40C2-4B1C-ABA1-6BC86992E9B1}" type="pres">
      <dgm:prSet presAssocID="{3C475585-11D1-404A-8285-783020020F2E}" presName="sibTrans" presStyleCnt="0"/>
      <dgm:spPr/>
    </dgm:pt>
    <dgm:pt modelId="{AACA3A26-8831-48A3-8295-FE4C1C734656}" type="pres">
      <dgm:prSet presAssocID="{B69109F1-C89D-49D4-B96C-7AFABD2C8DF8}" presName="node" presStyleLbl="node1" presStyleIdx="1" presStyleCnt="2" custScaleX="56010">
        <dgm:presLayoutVars>
          <dgm:bulletEnabled val="1"/>
        </dgm:presLayoutVars>
      </dgm:prSet>
      <dgm:spPr/>
    </dgm:pt>
  </dgm:ptLst>
  <dgm:cxnLst>
    <dgm:cxn modelId="{A165701A-8EEF-420A-9B38-0BCFC77EE298}" type="presOf" srcId="{1D2E397E-5513-4D32-9BE2-A3E893C99DDB}" destId="{A4B738BB-BAC2-4CB8-BF80-664EBA864A21}" srcOrd="0" destOrd="4" presId="urn:microsoft.com/office/officeart/2005/8/layout/hList6"/>
    <dgm:cxn modelId="{89E39528-1CFA-4D82-8548-FBBB06F01C24}" srcId="{0A68832D-990F-4406-9CE4-C5F5ECCC5572}" destId="{B69109F1-C89D-49D4-B96C-7AFABD2C8DF8}" srcOrd="1" destOrd="0" parTransId="{CBA29D88-F5FC-4D2F-AA34-F0C40B402AAB}" sibTransId="{8BD3BD71-BA29-4320-8567-8AD744D5D537}"/>
    <dgm:cxn modelId="{6611F435-2035-44C3-BEF8-48DD5D9D1606}" srcId="{1B8042E0-880F-4C6C-89BD-F39213C5DA86}" destId="{C0174B0C-EF0A-431E-A855-C4B341A7A1A8}" srcOrd="2" destOrd="0" parTransId="{17F526EC-D408-457B-93C8-E971C9927A26}" sibTransId="{7AE90553-2867-47AC-8C3C-A42EF7C08348}"/>
    <dgm:cxn modelId="{ACCEAD3B-B442-4080-AD50-478DCE76D647}" type="presOf" srcId="{1B8042E0-880F-4C6C-89BD-F39213C5DA86}" destId="{A4B738BB-BAC2-4CB8-BF80-664EBA864A21}" srcOrd="0" destOrd="0" presId="urn:microsoft.com/office/officeart/2005/8/layout/hList6"/>
    <dgm:cxn modelId="{048F8542-F243-47DF-8637-9679F638723D}" srcId="{1B8042E0-880F-4C6C-89BD-F39213C5DA86}" destId="{1D2E397E-5513-4D32-9BE2-A3E893C99DDB}" srcOrd="3" destOrd="0" parTransId="{1A224D11-EEB9-495E-8D39-C59B00062792}" sibTransId="{8FF0C8D9-4CEE-4BC2-8CE6-5031CBC145DD}"/>
    <dgm:cxn modelId="{8857AA42-9E83-479E-AA52-75869DAB9932}" type="presOf" srcId="{5D81E280-86EB-4278-8C59-55BFE0AA08D7}" destId="{A4B738BB-BAC2-4CB8-BF80-664EBA864A21}" srcOrd="0" destOrd="2" presId="urn:microsoft.com/office/officeart/2005/8/layout/hList6"/>
    <dgm:cxn modelId="{1889D865-0B54-40F7-9DFE-593BB9901830}" srcId="{0A68832D-990F-4406-9CE4-C5F5ECCC5572}" destId="{1B8042E0-880F-4C6C-89BD-F39213C5DA86}" srcOrd="0" destOrd="0" parTransId="{E6DA4505-7DE4-4401-9E66-AE3332C309D3}" sibTransId="{3C475585-11D1-404A-8285-783020020F2E}"/>
    <dgm:cxn modelId="{DBE6F971-1A43-4658-AA8F-F14162781505}" type="presOf" srcId="{B69109F1-C89D-49D4-B96C-7AFABD2C8DF8}" destId="{AACA3A26-8831-48A3-8295-FE4C1C734656}" srcOrd="0" destOrd="0" presId="urn:microsoft.com/office/officeart/2005/8/layout/hList6"/>
    <dgm:cxn modelId="{E4107857-55DA-44D9-9ADD-E18B49D2AD00}" type="presOf" srcId="{0A68832D-990F-4406-9CE4-C5F5ECCC5572}" destId="{8B14A825-535C-46F8-B8F1-28764A7596A7}" srcOrd="0" destOrd="0" presId="urn:microsoft.com/office/officeart/2005/8/layout/hList6"/>
    <dgm:cxn modelId="{C7A1708E-1616-4F25-9CEB-918D7ED3F71D}" type="presOf" srcId="{C0174B0C-EF0A-431E-A855-C4B341A7A1A8}" destId="{A4B738BB-BAC2-4CB8-BF80-664EBA864A21}" srcOrd="0" destOrd="3" presId="urn:microsoft.com/office/officeart/2005/8/layout/hList6"/>
    <dgm:cxn modelId="{E4C867B0-F77A-4D12-9B45-563C282188EA}" type="presOf" srcId="{F2AF4C39-7F2A-4F70-8DF6-96A74A9844E4}" destId="{A4B738BB-BAC2-4CB8-BF80-664EBA864A21}" srcOrd="0" destOrd="1" presId="urn:microsoft.com/office/officeart/2005/8/layout/hList6"/>
    <dgm:cxn modelId="{5DCAA2C4-8E1C-414D-9156-972D8EEC24BA}" srcId="{1B8042E0-880F-4C6C-89BD-F39213C5DA86}" destId="{5D81E280-86EB-4278-8C59-55BFE0AA08D7}" srcOrd="1" destOrd="0" parTransId="{3F02E835-936A-46A7-BC42-7C6F0614B1CE}" sibTransId="{9B6A8286-62A5-4AC8-A4AF-D1699B2FB519}"/>
    <dgm:cxn modelId="{616396E3-E036-4658-89D1-7E8B6448F043}" srcId="{1B8042E0-880F-4C6C-89BD-F39213C5DA86}" destId="{F2AF4C39-7F2A-4F70-8DF6-96A74A9844E4}" srcOrd="0" destOrd="0" parTransId="{EF90F4DB-7AA2-497C-8602-00770B0D688B}" sibTransId="{E78ADE0D-A04A-4C37-A0C0-58CA1EF1E462}"/>
    <dgm:cxn modelId="{35D0684F-D03C-433A-BB3D-58B7C6C25E3B}" type="presParOf" srcId="{8B14A825-535C-46F8-B8F1-28764A7596A7}" destId="{A4B738BB-BAC2-4CB8-BF80-664EBA864A21}" srcOrd="0" destOrd="0" presId="urn:microsoft.com/office/officeart/2005/8/layout/hList6"/>
    <dgm:cxn modelId="{0DFABF0B-9F0F-4AAE-B138-17E05C4EC863}" type="presParOf" srcId="{8B14A825-535C-46F8-B8F1-28764A7596A7}" destId="{358CA8C2-40C2-4B1C-ABA1-6BC86992E9B1}" srcOrd="1" destOrd="0" presId="urn:microsoft.com/office/officeart/2005/8/layout/hList6"/>
    <dgm:cxn modelId="{10C88D78-AA93-4F53-AEAE-C7E6CF187A98}" type="presParOf" srcId="{8B14A825-535C-46F8-B8F1-28764A7596A7}" destId="{AACA3A26-8831-48A3-8295-FE4C1C734656}"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F2DAC9-53AC-4316-90FA-FF7A3F14FA06}" type="doc">
      <dgm:prSet loTypeId="urn:microsoft.com/office/officeart/2005/8/layout/hList9" loCatId="list" qsTypeId="urn:microsoft.com/office/officeart/2005/8/quickstyle/3d1" qsCatId="3D" csTypeId="urn:microsoft.com/office/officeart/2005/8/colors/colorful1" csCatId="colorful" phldr="1"/>
      <dgm:spPr/>
      <dgm:t>
        <a:bodyPr/>
        <a:lstStyle/>
        <a:p>
          <a:endParaRPr lang="en-US"/>
        </a:p>
      </dgm:t>
    </dgm:pt>
    <dgm:pt modelId="{483552CA-428C-4598-946D-576D6550A3F4}">
      <dgm:prSet phldrT="[Text]" custT="1"/>
      <dgm:spPr/>
      <dgm:t>
        <a:bodyPr/>
        <a:lstStyle/>
        <a:p>
          <a:r>
            <a:rPr lang="en-US" sz="2000" dirty="0"/>
            <a:t>2020-2021</a:t>
          </a:r>
        </a:p>
        <a:p>
          <a:r>
            <a:rPr lang="en-US" sz="2000" dirty="0"/>
            <a:t>Application</a:t>
          </a:r>
        </a:p>
      </dgm:t>
    </dgm:pt>
    <dgm:pt modelId="{DDD048F3-7E58-4DD4-93B5-8246AAB69F45}" type="parTrans" cxnId="{D411B1E7-B518-48EA-AC02-8D13C6EF3978}">
      <dgm:prSet/>
      <dgm:spPr/>
      <dgm:t>
        <a:bodyPr/>
        <a:lstStyle/>
        <a:p>
          <a:endParaRPr lang="en-US"/>
        </a:p>
      </dgm:t>
    </dgm:pt>
    <dgm:pt modelId="{42471EC9-0F9A-448D-9CA6-0924ECEE7DE2}" type="sibTrans" cxnId="{D411B1E7-B518-48EA-AC02-8D13C6EF3978}">
      <dgm:prSet/>
      <dgm:spPr/>
      <dgm:t>
        <a:bodyPr/>
        <a:lstStyle/>
        <a:p>
          <a:endParaRPr lang="en-US"/>
        </a:p>
      </dgm:t>
    </dgm:pt>
    <dgm:pt modelId="{B4394D9A-3ADB-4B01-A79F-892971FFA9A5}">
      <dgm:prSet phldrT="[Text]"/>
      <dgm:spPr/>
      <dgm:t>
        <a:bodyPr/>
        <a:lstStyle/>
        <a:p>
          <a:pPr algn="l"/>
          <a:r>
            <a:rPr lang="en-US" dirty="0"/>
            <a:t>Fall 2020</a:t>
          </a:r>
        </a:p>
        <a:p>
          <a:pPr algn="l"/>
          <a:r>
            <a:rPr lang="en-US" dirty="0"/>
            <a:t>Winter 2021</a:t>
          </a:r>
        </a:p>
        <a:p>
          <a:pPr algn="l"/>
          <a:r>
            <a:rPr lang="en-US" dirty="0"/>
            <a:t>Spring 2021</a:t>
          </a:r>
        </a:p>
        <a:p>
          <a:pPr algn="l"/>
          <a:r>
            <a:rPr lang="en-US" dirty="0"/>
            <a:t>Summer 2021</a:t>
          </a:r>
        </a:p>
      </dgm:t>
    </dgm:pt>
    <dgm:pt modelId="{0E60491E-405C-43AE-B480-F86E13784A12}" type="parTrans" cxnId="{486E5B52-0C33-40E1-99F8-72F335B9B537}">
      <dgm:prSet/>
      <dgm:spPr/>
      <dgm:t>
        <a:bodyPr/>
        <a:lstStyle/>
        <a:p>
          <a:endParaRPr lang="en-US"/>
        </a:p>
      </dgm:t>
    </dgm:pt>
    <dgm:pt modelId="{0972E977-6F97-4B5C-A00C-3912E0F2B147}" type="sibTrans" cxnId="{486E5B52-0C33-40E1-99F8-72F335B9B537}">
      <dgm:prSet/>
      <dgm:spPr/>
      <dgm:t>
        <a:bodyPr/>
        <a:lstStyle/>
        <a:p>
          <a:endParaRPr lang="en-US"/>
        </a:p>
      </dgm:t>
    </dgm:pt>
    <dgm:pt modelId="{3CBC42EF-61E2-469F-A469-AC0615C2A191}">
      <dgm:prSet phldrT="[Text]" custT="1"/>
      <dgm:spPr/>
      <dgm:t>
        <a:bodyPr/>
        <a:lstStyle/>
        <a:p>
          <a:pPr algn="l"/>
          <a:r>
            <a:rPr lang="en-US" sz="1800" dirty="0"/>
            <a:t>-Application opened October 1</a:t>
          </a:r>
          <a:r>
            <a:rPr lang="en-US" sz="1800" baseline="30000" dirty="0"/>
            <a:t>st</a:t>
          </a:r>
          <a:r>
            <a:rPr lang="en-US" sz="1800" dirty="0"/>
            <a:t>, 2019</a:t>
          </a:r>
        </a:p>
        <a:p>
          <a:pPr algn="l"/>
          <a:endParaRPr lang="en-US" sz="800" dirty="0"/>
        </a:p>
        <a:p>
          <a:pPr algn="l"/>
          <a:r>
            <a:rPr lang="en-US" sz="1800" dirty="0"/>
            <a:t>-2018 Tax information</a:t>
          </a:r>
        </a:p>
      </dgm:t>
    </dgm:pt>
    <dgm:pt modelId="{33AFE3D5-0AFD-478E-9C61-95C80EE3D311}" type="parTrans" cxnId="{EDC7C142-1C35-4F93-BBEA-59CF2B784573}">
      <dgm:prSet/>
      <dgm:spPr/>
      <dgm:t>
        <a:bodyPr/>
        <a:lstStyle/>
        <a:p>
          <a:endParaRPr lang="en-US"/>
        </a:p>
      </dgm:t>
    </dgm:pt>
    <dgm:pt modelId="{3F30BD72-19F4-4F7E-A65A-828BD687243F}" type="sibTrans" cxnId="{EDC7C142-1C35-4F93-BBEA-59CF2B784573}">
      <dgm:prSet/>
      <dgm:spPr/>
      <dgm:t>
        <a:bodyPr/>
        <a:lstStyle/>
        <a:p>
          <a:endParaRPr lang="en-US"/>
        </a:p>
      </dgm:t>
    </dgm:pt>
    <dgm:pt modelId="{B34935A9-BEC4-4894-BAF4-CB87D50A8A36}">
      <dgm:prSet phldrT="[Text]" custT="1"/>
      <dgm:spPr/>
      <dgm:t>
        <a:bodyPr/>
        <a:lstStyle/>
        <a:p>
          <a:r>
            <a:rPr lang="en-US" sz="2000" dirty="0"/>
            <a:t>2021-2022</a:t>
          </a:r>
        </a:p>
        <a:p>
          <a:r>
            <a:rPr lang="en-US" sz="2000" dirty="0"/>
            <a:t>Application</a:t>
          </a:r>
        </a:p>
      </dgm:t>
    </dgm:pt>
    <dgm:pt modelId="{9EF5D920-0755-427A-9AD2-D2D9E661FD16}" type="parTrans" cxnId="{C1B2BFCC-151B-437F-953F-4D96EF8833D7}">
      <dgm:prSet/>
      <dgm:spPr/>
      <dgm:t>
        <a:bodyPr/>
        <a:lstStyle/>
        <a:p>
          <a:endParaRPr lang="en-US"/>
        </a:p>
      </dgm:t>
    </dgm:pt>
    <dgm:pt modelId="{F45FEA57-6834-478A-9111-9B7E0B296C68}" type="sibTrans" cxnId="{C1B2BFCC-151B-437F-953F-4D96EF8833D7}">
      <dgm:prSet/>
      <dgm:spPr/>
      <dgm:t>
        <a:bodyPr/>
        <a:lstStyle/>
        <a:p>
          <a:endParaRPr lang="en-US"/>
        </a:p>
      </dgm:t>
    </dgm:pt>
    <dgm:pt modelId="{3894A3CE-5350-4EA9-9573-1BBA41F540EC}">
      <dgm:prSet phldrT="[Text]"/>
      <dgm:spPr/>
      <dgm:t>
        <a:bodyPr/>
        <a:lstStyle/>
        <a:p>
          <a:r>
            <a:rPr lang="en-US" dirty="0"/>
            <a:t>Fall 2021</a:t>
          </a:r>
        </a:p>
        <a:p>
          <a:r>
            <a:rPr lang="en-US" dirty="0"/>
            <a:t>Winter 2022</a:t>
          </a:r>
        </a:p>
        <a:p>
          <a:r>
            <a:rPr lang="en-US" dirty="0"/>
            <a:t>Spring 2022</a:t>
          </a:r>
        </a:p>
        <a:p>
          <a:r>
            <a:rPr lang="en-US" dirty="0"/>
            <a:t>Summer 2022</a:t>
          </a:r>
        </a:p>
      </dgm:t>
    </dgm:pt>
    <dgm:pt modelId="{4B3050B7-DB9F-45F2-9BD7-86018FB5BBAC}" type="parTrans" cxnId="{15770DA2-A0C1-4AF3-B452-EA8D32BCE214}">
      <dgm:prSet/>
      <dgm:spPr/>
      <dgm:t>
        <a:bodyPr/>
        <a:lstStyle/>
        <a:p>
          <a:endParaRPr lang="en-US"/>
        </a:p>
      </dgm:t>
    </dgm:pt>
    <dgm:pt modelId="{43894CE5-3B5E-4BBF-B6D0-EB7B8EDECBCC}" type="sibTrans" cxnId="{15770DA2-A0C1-4AF3-B452-EA8D32BCE214}">
      <dgm:prSet/>
      <dgm:spPr/>
      <dgm:t>
        <a:bodyPr/>
        <a:lstStyle/>
        <a:p>
          <a:endParaRPr lang="en-US"/>
        </a:p>
      </dgm:t>
    </dgm:pt>
    <dgm:pt modelId="{5176B124-04BA-4EEC-8FD0-23813DC4F95F}" type="pres">
      <dgm:prSet presAssocID="{F8F2DAC9-53AC-4316-90FA-FF7A3F14FA06}" presName="list" presStyleCnt="0">
        <dgm:presLayoutVars>
          <dgm:dir/>
          <dgm:animLvl val="lvl"/>
        </dgm:presLayoutVars>
      </dgm:prSet>
      <dgm:spPr/>
    </dgm:pt>
    <dgm:pt modelId="{1B1707B5-CBE9-407C-8053-18F3A97519C9}" type="pres">
      <dgm:prSet presAssocID="{483552CA-428C-4598-946D-576D6550A3F4}" presName="posSpace" presStyleCnt="0"/>
      <dgm:spPr/>
    </dgm:pt>
    <dgm:pt modelId="{E38B26FA-72A2-4223-BA7B-32A93181DC84}" type="pres">
      <dgm:prSet presAssocID="{483552CA-428C-4598-946D-576D6550A3F4}" presName="vertFlow" presStyleCnt="0"/>
      <dgm:spPr/>
    </dgm:pt>
    <dgm:pt modelId="{E0DBBDAA-8C92-4488-A202-BADB93F701FC}" type="pres">
      <dgm:prSet presAssocID="{483552CA-428C-4598-946D-576D6550A3F4}" presName="topSpace" presStyleCnt="0"/>
      <dgm:spPr/>
    </dgm:pt>
    <dgm:pt modelId="{37BC7684-6ECC-4254-8567-B4A9B5B54F98}" type="pres">
      <dgm:prSet presAssocID="{483552CA-428C-4598-946D-576D6550A3F4}" presName="firstComp" presStyleCnt="0"/>
      <dgm:spPr/>
    </dgm:pt>
    <dgm:pt modelId="{072A3973-1A1B-46D0-A5BB-60AAD1B60CDC}" type="pres">
      <dgm:prSet presAssocID="{483552CA-428C-4598-946D-576D6550A3F4}" presName="firstChild" presStyleLbl="bgAccFollowNode1" presStyleIdx="0" presStyleCnt="3" custLinFactNeighborX="77" custLinFactNeighborY="2090"/>
      <dgm:spPr/>
    </dgm:pt>
    <dgm:pt modelId="{6833DB8F-0DD0-442A-806E-D4EC5D9D8DD5}" type="pres">
      <dgm:prSet presAssocID="{483552CA-428C-4598-946D-576D6550A3F4}" presName="firstChildTx" presStyleLbl="bgAccFollowNode1" presStyleIdx="0" presStyleCnt="3">
        <dgm:presLayoutVars>
          <dgm:bulletEnabled val="1"/>
        </dgm:presLayoutVars>
      </dgm:prSet>
      <dgm:spPr/>
    </dgm:pt>
    <dgm:pt modelId="{ADB44B09-C763-4AE1-A4F2-52C39FC00C43}" type="pres">
      <dgm:prSet presAssocID="{3CBC42EF-61E2-469F-A469-AC0615C2A191}" presName="comp" presStyleCnt="0"/>
      <dgm:spPr/>
    </dgm:pt>
    <dgm:pt modelId="{802B45BC-B0D4-4CF3-BCB5-012BA4A131C9}" type="pres">
      <dgm:prSet presAssocID="{3CBC42EF-61E2-469F-A469-AC0615C2A191}" presName="child" presStyleLbl="bgAccFollowNode1" presStyleIdx="1" presStyleCnt="3" custLinFactNeighborX="77" custLinFactNeighborY="464"/>
      <dgm:spPr/>
    </dgm:pt>
    <dgm:pt modelId="{80E3098E-E9C0-4002-973F-744848240799}" type="pres">
      <dgm:prSet presAssocID="{3CBC42EF-61E2-469F-A469-AC0615C2A191}" presName="childTx" presStyleLbl="bgAccFollowNode1" presStyleIdx="1" presStyleCnt="3">
        <dgm:presLayoutVars>
          <dgm:bulletEnabled val="1"/>
        </dgm:presLayoutVars>
      </dgm:prSet>
      <dgm:spPr/>
    </dgm:pt>
    <dgm:pt modelId="{6227332A-5C5A-4024-B1C4-EC1842CBD6F8}" type="pres">
      <dgm:prSet presAssocID="{483552CA-428C-4598-946D-576D6550A3F4}" presName="negSpace" presStyleCnt="0"/>
      <dgm:spPr/>
    </dgm:pt>
    <dgm:pt modelId="{F544B5E4-EAD7-424D-B80E-9A60F4E9DD8A}" type="pres">
      <dgm:prSet presAssocID="{483552CA-428C-4598-946D-576D6550A3F4}" presName="circle" presStyleLbl="node1" presStyleIdx="0" presStyleCnt="2" custScaleX="117527" custScaleY="110580" custLinFactNeighborX="-16822" custLinFactNeighborY="4165"/>
      <dgm:spPr/>
    </dgm:pt>
    <dgm:pt modelId="{37ACCA84-362C-4EE5-BBF4-653A8B1C5EB9}" type="pres">
      <dgm:prSet presAssocID="{42471EC9-0F9A-448D-9CA6-0924ECEE7DE2}" presName="transSpace" presStyleCnt="0"/>
      <dgm:spPr/>
    </dgm:pt>
    <dgm:pt modelId="{4213AC8B-852E-4F8F-B160-510E269C2E8E}" type="pres">
      <dgm:prSet presAssocID="{B34935A9-BEC4-4894-BAF4-CB87D50A8A36}" presName="posSpace" presStyleCnt="0"/>
      <dgm:spPr/>
    </dgm:pt>
    <dgm:pt modelId="{EDE38CA6-0AB5-4457-A91A-8BF048F2AD51}" type="pres">
      <dgm:prSet presAssocID="{B34935A9-BEC4-4894-BAF4-CB87D50A8A36}" presName="vertFlow" presStyleCnt="0"/>
      <dgm:spPr/>
    </dgm:pt>
    <dgm:pt modelId="{A45A89D5-33A8-4916-8688-6ABC576370FA}" type="pres">
      <dgm:prSet presAssocID="{B34935A9-BEC4-4894-BAF4-CB87D50A8A36}" presName="topSpace" presStyleCnt="0"/>
      <dgm:spPr/>
    </dgm:pt>
    <dgm:pt modelId="{0920C382-D931-4E01-A77E-484BDEE016C7}" type="pres">
      <dgm:prSet presAssocID="{B34935A9-BEC4-4894-BAF4-CB87D50A8A36}" presName="firstComp" presStyleCnt="0"/>
      <dgm:spPr/>
    </dgm:pt>
    <dgm:pt modelId="{99F986EB-797B-41E8-B566-05803B01A3D1}" type="pres">
      <dgm:prSet presAssocID="{B34935A9-BEC4-4894-BAF4-CB87D50A8A36}" presName="firstChild" presStyleLbl="bgAccFollowNode1" presStyleIdx="2" presStyleCnt="3" custLinFactNeighborX="18379" custLinFactNeighborY="2090"/>
      <dgm:spPr/>
    </dgm:pt>
    <dgm:pt modelId="{EE3789AE-81C8-46E8-B08E-6F863239DA5D}" type="pres">
      <dgm:prSet presAssocID="{B34935A9-BEC4-4894-BAF4-CB87D50A8A36}" presName="firstChildTx" presStyleLbl="bgAccFollowNode1" presStyleIdx="2" presStyleCnt="3">
        <dgm:presLayoutVars>
          <dgm:bulletEnabled val="1"/>
        </dgm:presLayoutVars>
      </dgm:prSet>
      <dgm:spPr/>
    </dgm:pt>
    <dgm:pt modelId="{6F7CABED-61E6-42DD-B217-CABDDC55E30B}" type="pres">
      <dgm:prSet presAssocID="{B34935A9-BEC4-4894-BAF4-CB87D50A8A36}" presName="negSpace" presStyleCnt="0"/>
      <dgm:spPr/>
    </dgm:pt>
    <dgm:pt modelId="{62CE250B-A1B9-4634-A57A-42D798D3D8C8}" type="pres">
      <dgm:prSet presAssocID="{B34935A9-BEC4-4894-BAF4-CB87D50A8A36}" presName="circle" presStyleLbl="node1" presStyleIdx="1" presStyleCnt="2" custScaleX="120847" custScaleY="110602"/>
      <dgm:spPr/>
    </dgm:pt>
  </dgm:ptLst>
  <dgm:cxnLst>
    <dgm:cxn modelId="{7161D41D-D73A-41E6-B7A4-B0E334BE01E4}" type="presOf" srcId="{B34935A9-BEC4-4894-BAF4-CB87D50A8A36}" destId="{62CE250B-A1B9-4634-A57A-42D798D3D8C8}" srcOrd="0" destOrd="0" presId="urn:microsoft.com/office/officeart/2005/8/layout/hList9"/>
    <dgm:cxn modelId="{050DDD31-D89B-4714-B6FA-D9EF4063481A}" type="presOf" srcId="{3894A3CE-5350-4EA9-9573-1BBA41F540EC}" destId="{99F986EB-797B-41E8-B566-05803B01A3D1}" srcOrd="0" destOrd="0" presId="urn:microsoft.com/office/officeart/2005/8/layout/hList9"/>
    <dgm:cxn modelId="{7EE7CC41-52BB-4395-925C-0DC5B09028B2}" type="presOf" srcId="{3CBC42EF-61E2-469F-A469-AC0615C2A191}" destId="{80E3098E-E9C0-4002-973F-744848240799}" srcOrd="1" destOrd="0" presId="urn:microsoft.com/office/officeart/2005/8/layout/hList9"/>
    <dgm:cxn modelId="{EDC7C142-1C35-4F93-BBEA-59CF2B784573}" srcId="{483552CA-428C-4598-946D-576D6550A3F4}" destId="{3CBC42EF-61E2-469F-A469-AC0615C2A191}" srcOrd="1" destOrd="0" parTransId="{33AFE3D5-0AFD-478E-9C61-95C80EE3D311}" sibTransId="{3F30BD72-19F4-4F7E-A65A-828BD687243F}"/>
    <dgm:cxn modelId="{77D7DC44-2C5A-40CA-A19C-65DC6E2A2B65}" type="presOf" srcId="{3CBC42EF-61E2-469F-A469-AC0615C2A191}" destId="{802B45BC-B0D4-4CF3-BCB5-012BA4A131C9}" srcOrd="0" destOrd="0" presId="urn:microsoft.com/office/officeart/2005/8/layout/hList9"/>
    <dgm:cxn modelId="{486E5B52-0C33-40E1-99F8-72F335B9B537}" srcId="{483552CA-428C-4598-946D-576D6550A3F4}" destId="{B4394D9A-3ADB-4B01-A79F-892971FFA9A5}" srcOrd="0" destOrd="0" parTransId="{0E60491E-405C-43AE-B480-F86E13784A12}" sibTransId="{0972E977-6F97-4B5C-A00C-3912E0F2B147}"/>
    <dgm:cxn modelId="{D4BAA574-8434-498E-8532-90EE716F3B78}" type="presOf" srcId="{B4394D9A-3ADB-4B01-A79F-892971FFA9A5}" destId="{6833DB8F-0DD0-442A-806E-D4EC5D9D8DD5}" srcOrd="1" destOrd="0" presId="urn:microsoft.com/office/officeart/2005/8/layout/hList9"/>
    <dgm:cxn modelId="{AFC5AB94-DBBC-4708-A01E-8B15B424C64D}" type="presOf" srcId="{F8F2DAC9-53AC-4316-90FA-FF7A3F14FA06}" destId="{5176B124-04BA-4EEC-8FD0-23813DC4F95F}" srcOrd="0" destOrd="0" presId="urn:microsoft.com/office/officeart/2005/8/layout/hList9"/>
    <dgm:cxn modelId="{15770DA2-A0C1-4AF3-B452-EA8D32BCE214}" srcId="{B34935A9-BEC4-4894-BAF4-CB87D50A8A36}" destId="{3894A3CE-5350-4EA9-9573-1BBA41F540EC}" srcOrd="0" destOrd="0" parTransId="{4B3050B7-DB9F-45F2-9BD7-86018FB5BBAC}" sibTransId="{43894CE5-3B5E-4BBF-B6D0-EB7B8EDECBCC}"/>
    <dgm:cxn modelId="{FEE843CB-1FD9-44F2-AAC2-7A68E03525FD}" type="presOf" srcId="{B4394D9A-3ADB-4B01-A79F-892971FFA9A5}" destId="{072A3973-1A1B-46D0-A5BB-60AAD1B60CDC}" srcOrd="0" destOrd="0" presId="urn:microsoft.com/office/officeart/2005/8/layout/hList9"/>
    <dgm:cxn modelId="{C1B2BFCC-151B-437F-953F-4D96EF8833D7}" srcId="{F8F2DAC9-53AC-4316-90FA-FF7A3F14FA06}" destId="{B34935A9-BEC4-4894-BAF4-CB87D50A8A36}" srcOrd="1" destOrd="0" parTransId="{9EF5D920-0755-427A-9AD2-D2D9E661FD16}" sibTransId="{F45FEA57-6834-478A-9111-9B7E0B296C68}"/>
    <dgm:cxn modelId="{148257D8-8BA0-4A25-81DC-C0BD03590DC9}" type="presOf" srcId="{3894A3CE-5350-4EA9-9573-1BBA41F540EC}" destId="{EE3789AE-81C8-46E8-B08E-6F863239DA5D}" srcOrd="1" destOrd="0" presId="urn:microsoft.com/office/officeart/2005/8/layout/hList9"/>
    <dgm:cxn modelId="{D411B1E7-B518-48EA-AC02-8D13C6EF3978}" srcId="{F8F2DAC9-53AC-4316-90FA-FF7A3F14FA06}" destId="{483552CA-428C-4598-946D-576D6550A3F4}" srcOrd="0" destOrd="0" parTransId="{DDD048F3-7E58-4DD4-93B5-8246AAB69F45}" sibTransId="{42471EC9-0F9A-448D-9CA6-0924ECEE7DE2}"/>
    <dgm:cxn modelId="{FC595CF7-BCEC-4351-A494-FC584E4CC1B6}" type="presOf" srcId="{483552CA-428C-4598-946D-576D6550A3F4}" destId="{F544B5E4-EAD7-424D-B80E-9A60F4E9DD8A}" srcOrd="0" destOrd="0" presId="urn:microsoft.com/office/officeart/2005/8/layout/hList9"/>
    <dgm:cxn modelId="{38166BB1-06F4-44A3-A814-224DDB24491A}" type="presParOf" srcId="{5176B124-04BA-4EEC-8FD0-23813DC4F95F}" destId="{1B1707B5-CBE9-407C-8053-18F3A97519C9}" srcOrd="0" destOrd="0" presId="urn:microsoft.com/office/officeart/2005/8/layout/hList9"/>
    <dgm:cxn modelId="{083CBF23-D0B2-4FBA-8DE7-FB25B3F529CD}" type="presParOf" srcId="{5176B124-04BA-4EEC-8FD0-23813DC4F95F}" destId="{E38B26FA-72A2-4223-BA7B-32A93181DC84}" srcOrd="1" destOrd="0" presId="urn:microsoft.com/office/officeart/2005/8/layout/hList9"/>
    <dgm:cxn modelId="{A98CC54F-7951-48E5-A7FD-F440198AEDC4}" type="presParOf" srcId="{E38B26FA-72A2-4223-BA7B-32A93181DC84}" destId="{E0DBBDAA-8C92-4488-A202-BADB93F701FC}" srcOrd="0" destOrd="0" presId="urn:microsoft.com/office/officeart/2005/8/layout/hList9"/>
    <dgm:cxn modelId="{F4229A27-6B8D-445C-9851-1AF08FD75036}" type="presParOf" srcId="{E38B26FA-72A2-4223-BA7B-32A93181DC84}" destId="{37BC7684-6ECC-4254-8567-B4A9B5B54F98}" srcOrd="1" destOrd="0" presId="urn:microsoft.com/office/officeart/2005/8/layout/hList9"/>
    <dgm:cxn modelId="{2433047F-85D7-4E09-979F-F03CC6C947B5}" type="presParOf" srcId="{37BC7684-6ECC-4254-8567-B4A9B5B54F98}" destId="{072A3973-1A1B-46D0-A5BB-60AAD1B60CDC}" srcOrd="0" destOrd="0" presId="urn:microsoft.com/office/officeart/2005/8/layout/hList9"/>
    <dgm:cxn modelId="{A5DAC01D-2527-4C51-BC94-8FCF44B7F70C}" type="presParOf" srcId="{37BC7684-6ECC-4254-8567-B4A9B5B54F98}" destId="{6833DB8F-0DD0-442A-806E-D4EC5D9D8DD5}" srcOrd="1" destOrd="0" presId="urn:microsoft.com/office/officeart/2005/8/layout/hList9"/>
    <dgm:cxn modelId="{252EC7CE-09DD-4340-BE63-187E7295032F}" type="presParOf" srcId="{E38B26FA-72A2-4223-BA7B-32A93181DC84}" destId="{ADB44B09-C763-4AE1-A4F2-52C39FC00C43}" srcOrd="2" destOrd="0" presId="urn:microsoft.com/office/officeart/2005/8/layout/hList9"/>
    <dgm:cxn modelId="{633F8C7D-24E8-41F6-B05D-CDF003C1DA98}" type="presParOf" srcId="{ADB44B09-C763-4AE1-A4F2-52C39FC00C43}" destId="{802B45BC-B0D4-4CF3-BCB5-012BA4A131C9}" srcOrd="0" destOrd="0" presId="urn:microsoft.com/office/officeart/2005/8/layout/hList9"/>
    <dgm:cxn modelId="{326DF9EF-CCD0-4CA0-A088-946A90190293}" type="presParOf" srcId="{ADB44B09-C763-4AE1-A4F2-52C39FC00C43}" destId="{80E3098E-E9C0-4002-973F-744848240799}" srcOrd="1" destOrd="0" presId="urn:microsoft.com/office/officeart/2005/8/layout/hList9"/>
    <dgm:cxn modelId="{9E84CAD4-5204-44FE-BBBC-C160D29FAC95}" type="presParOf" srcId="{5176B124-04BA-4EEC-8FD0-23813DC4F95F}" destId="{6227332A-5C5A-4024-B1C4-EC1842CBD6F8}" srcOrd="2" destOrd="0" presId="urn:microsoft.com/office/officeart/2005/8/layout/hList9"/>
    <dgm:cxn modelId="{6413297A-55E4-4D99-8E56-531870D6F567}" type="presParOf" srcId="{5176B124-04BA-4EEC-8FD0-23813DC4F95F}" destId="{F544B5E4-EAD7-424D-B80E-9A60F4E9DD8A}" srcOrd="3" destOrd="0" presId="urn:microsoft.com/office/officeart/2005/8/layout/hList9"/>
    <dgm:cxn modelId="{3362176E-2BAA-41B9-9A4C-93306B76083A}" type="presParOf" srcId="{5176B124-04BA-4EEC-8FD0-23813DC4F95F}" destId="{37ACCA84-362C-4EE5-BBF4-653A8B1C5EB9}" srcOrd="4" destOrd="0" presId="urn:microsoft.com/office/officeart/2005/8/layout/hList9"/>
    <dgm:cxn modelId="{6B41A5FA-5AE4-4FAB-A3E7-C661D760D9D4}" type="presParOf" srcId="{5176B124-04BA-4EEC-8FD0-23813DC4F95F}" destId="{4213AC8B-852E-4F8F-B160-510E269C2E8E}" srcOrd="5" destOrd="0" presId="urn:microsoft.com/office/officeart/2005/8/layout/hList9"/>
    <dgm:cxn modelId="{B8007680-7F08-49EB-B31F-FB47FBFB2E6C}" type="presParOf" srcId="{5176B124-04BA-4EEC-8FD0-23813DC4F95F}" destId="{EDE38CA6-0AB5-4457-A91A-8BF048F2AD51}" srcOrd="6" destOrd="0" presId="urn:microsoft.com/office/officeart/2005/8/layout/hList9"/>
    <dgm:cxn modelId="{9FEF91CA-5698-49C9-9C5B-BAA5F93BD215}" type="presParOf" srcId="{EDE38CA6-0AB5-4457-A91A-8BF048F2AD51}" destId="{A45A89D5-33A8-4916-8688-6ABC576370FA}" srcOrd="0" destOrd="0" presId="urn:microsoft.com/office/officeart/2005/8/layout/hList9"/>
    <dgm:cxn modelId="{C34E8AFE-D29F-4F67-847D-3E09672E13D6}" type="presParOf" srcId="{EDE38CA6-0AB5-4457-A91A-8BF048F2AD51}" destId="{0920C382-D931-4E01-A77E-484BDEE016C7}" srcOrd="1" destOrd="0" presId="urn:microsoft.com/office/officeart/2005/8/layout/hList9"/>
    <dgm:cxn modelId="{FCE62897-DFA9-4FFC-B60F-1B17FDF32F2E}" type="presParOf" srcId="{0920C382-D931-4E01-A77E-484BDEE016C7}" destId="{99F986EB-797B-41E8-B566-05803B01A3D1}" srcOrd="0" destOrd="0" presId="urn:microsoft.com/office/officeart/2005/8/layout/hList9"/>
    <dgm:cxn modelId="{4CB62B8D-BD2C-4A5B-940E-1ECBF91F073E}" type="presParOf" srcId="{0920C382-D931-4E01-A77E-484BDEE016C7}" destId="{EE3789AE-81C8-46E8-B08E-6F863239DA5D}" srcOrd="1" destOrd="0" presId="urn:microsoft.com/office/officeart/2005/8/layout/hList9"/>
    <dgm:cxn modelId="{42D02C3B-E991-4D34-A45E-850145EC0675}" type="presParOf" srcId="{5176B124-04BA-4EEC-8FD0-23813DC4F95F}" destId="{6F7CABED-61E6-42DD-B217-CABDDC55E30B}" srcOrd="7" destOrd="0" presId="urn:microsoft.com/office/officeart/2005/8/layout/hList9"/>
    <dgm:cxn modelId="{5E6CD936-3834-4CA9-BD65-570FD0D669A4}" type="presParOf" srcId="{5176B124-04BA-4EEC-8FD0-23813DC4F95F}" destId="{62CE250B-A1B9-4634-A57A-42D798D3D8C8}"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68832D-990F-4406-9CE4-C5F5ECCC5572}" type="doc">
      <dgm:prSet loTypeId="urn:microsoft.com/office/officeart/2005/8/layout/hList6" loCatId="list" qsTypeId="urn:microsoft.com/office/officeart/2005/8/quickstyle/3d1" qsCatId="3D" csTypeId="urn:microsoft.com/office/officeart/2005/8/colors/colorful1" csCatId="colorful" phldr="1"/>
      <dgm:spPr/>
      <dgm:t>
        <a:bodyPr/>
        <a:lstStyle/>
        <a:p>
          <a:endParaRPr lang="en-US"/>
        </a:p>
      </dgm:t>
    </dgm:pt>
    <dgm:pt modelId="{6A6A3E7B-21C5-404B-A33C-18F6B5FA57FD}">
      <dgm:prSet phldrT="[Text]" custT="1"/>
      <dgm:spPr/>
      <dgm:t>
        <a:bodyPr/>
        <a:lstStyle/>
        <a:p>
          <a:r>
            <a:rPr lang="en-US" sz="3200" b="1" dirty="0"/>
            <a:t>Scholarships</a:t>
          </a:r>
        </a:p>
        <a:p>
          <a:r>
            <a:rPr lang="en-US" sz="1400" b="1" dirty="0"/>
            <a:t>*Awarded based on a students academic achievement, ethnicity, income, </a:t>
          </a:r>
          <a:r>
            <a:rPr lang="en-US" sz="1400" b="1" dirty="0" err="1"/>
            <a:t>etc</a:t>
          </a:r>
          <a:r>
            <a:rPr lang="en-US" sz="1400" b="1" dirty="0"/>
            <a:t> and does not have to be repaid. </a:t>
          </a:r>
        </a:p>
        <a:p>
          <a:r>
            <a:rPr lang="en-US" sz="1400" b="1" dirty="0"/>
            <a:t>*Search College’s website, usually listed under Financial Aid</a:t>
          </a:r>
        </a:p>
        <a:p>
          <a:r>
            <a:rPr lang="en-US" sz="1400" b="1" dirty="0"/>
            <a:t>*Search and contact foundations, community organizations and local businesses</a:t>
          </a:r>
        </a:p>
        <a:p>
          <a:endParaRPr lang="en-US" sz="1400" b="1" dirty="0"/>
        </a:p>
      </dgm:t>
    </dgm:pt>
    <dgm:pt modelId="{156E0814-1227-4646-8414-34A1E47A7606}" type="parTrans" cxnId="{5CCBE995-F338-4887-A796-DBDAE6726CBE}">
      <dgm:prSet/>
      <dgm:spPr/>
      <dgm:t>
        <a:bodyPr/>
        <a:lstStyle/>
        <a:p>
          <a:endParaRPr lang="en-US"/>
        </a:p>
      </dgm:t>
    </dgm:pt>
    <dgm:pt modelId="{B4FF052F-3691-4A9A-BA27-F8D70CA97F80}" type="sibTrans" cxnId="{5CCBE995-F338-4887-A796-DBDAE6726CBE}">
      <dgm:prSet/>
      <dgm:spPr/>
      <dgm:t>
        <a:bodyPr/>
        <a:lstStyle/>
        <a:p>
          <a:endParaRPr lang="en-US"/>
        </a:p>
      </dgm:t>
    </dgm:pt>
    <dgm:pt modelId="{8B14A825-535C-46F8-B8F1-28764A7596A7}" type="pres">
      <dgm:prSet presAssocID="{0A68832D-990F-4406-9CE4-C5F5ECCC5572}" presName="Name0" presStyleCnt="0">
        <dgm:presLayoutVars>
          <dgm:dir/>
          <dgm:resizeHandles val="exact"/>
        </dgm:presLayoutVars>
      </dgm:prSet>
      <dgm:spPr/>
    </dgm:pt>
    <dgm:pt modelId="{C26FA173-1482-4AD9-BC5B-FA29762AC34D}" type="pres">
      <dgm:prSet presAssocID="{6A6A3E7B-21C5-404B-A33C-18F6B5FA57FD}" presName="node" presStyleLbl="node1" presStyleIdx="0" presStyleCnt="1" custLinFactNeighborX="-405" custLinFactNeighborY="-491">
        <dgm:presLayoutVars>
          <dgm:bulletEnabled val="1"/>
        </dgm:presLayoutVars>
      </dgm:prSet>
      <dgm:spPr/>
    </dgm:pt>
  </dgm:ptLst>
  <dgm:cxnLst>
    <dgm:cxn modelId="{C5A9334B-A3B4-4B6E-B351-260BF00AE417}" type="presOf" srcId="{6A6A3E7B-21C5-404B-A33C-18F6B5FA57FD}" destId="{C26FA173-1482-4AD9-BC5B-FA29762AC34D}" srcOrd="0" destOrd="0" presId="urn:microsoft.com/office/officeart/2005/8/layout/hList6"/>
    <dgm:cxn modelId="{E4107857-55DA-44D9-9ADD-E18B49D2AD00}" type="presOf" srcId="{0A68832D-990F-4406-9CE4-C5F5ECCC5572}" destId="{8B14A825-535C-46F8-B8F1-28764A7596A7}" srcOrd="0" destOrd="0" presId="urn:microsoft.com/office/officeart/2005/8/layout/hList6"/>
    <dgm:cxn modelId="{5CCBE995-F338-4887-A796-DBDAE6726CBE}" srcId="{0A68832D-990F-4406-9CE4-C5F5ECCC5572}" destId="{6A6A3E7B-21C5-404B-A33C-18F6B5FA57FD}" srcOrd="0" destOrd="0" parTransId="{156E0814-1227-4646-8414-34A1E47A7606}" sibTransId="{B4FF052F-3691-4A9A-BA27-F8D70CA97F80}"/>
    <dgm:cxn modelId="{3FDEEFAF-A458-4DDB-A26A-950F140E8373}" type="presParOf" srcId="{8B14A825-535C-46F8-B8F1-28764A7596A7}" destId="{C26FA173-1482-4AD9-BC5B-FA29762AC34D}" srcOrd="0"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738BB-BAC2-4CB8-BF80-664EBA864A21}">
      <dsp:nvSpPr>
        <dsp:cNvPr id="0" name=""/>
        <dsp:cNvSpPr/>
      </dsp:nvSpPr>
      <dsp:spPr>
        <a:xfrm rot="16200000">
          <a:off x="-232055" y="232474"/>
          <a:ext cx="3657600" cy="3192651"/>
        </a:xfrm>
        <a:prstGeom prst="flowChartManualOperation">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0" rIns="152859" bIns="0" numCol="1" spcCol="1270" anchor="t" anchorCtr="0">
          <a:noAutofit/>
        </a:bodyPr>
        <a:lstStyle/>
        <a:p>
          <a:pPr marL="0" lvl="0" indent="0" algn="l" defTabSz="1066800">
            <a:lnSpc>
              <a:spcPct val="90000"/>
            </a:lnSpc>
            <a:spcBef>
              <a:spcPct val="0"/>
            </a:spcBef>
            <a:spcAft>
              <a:spcPct val="35000"/>
            </a:spcAft>
            <a:buNone/>
          </a:pPr>
          <a:r>
            <a:rPr lang="en-US" sz="2400" b="1" kern="1200" dirty="0"/>
            <a:t>Grants</a:t>
          </a:r>
        </a:p>
        <a:p>
          <a:pPr marL="171450" lvl="1" indent="-171450" algn="l" defTabSz="844550">
            <a:lnSpc>
              <a:spcPct val="90000"/>
            </a:lnSpc>
            <a:spcBef>
              <a:spcPct val="0"/>
            </a:spcBef>
            <a:spcAft>
              <a:spcPct val="15000"/>
            </a:spcAft>
            <a:buChar char="•"/>
          </a:pPr>
          <a:r>
            <a:rPr lang="en-US" sz="1900" kern="1200" dirty="0"/>
            <a:t>Federal Pell Grant</a:t>
          </a:r>
        </a:p>
        <a:p>
          <a:pPr marL="171450" lvl="1" indent="-171450" algn="l" defTabSz="844550">
            <a:lnSpc>
              <a:spcPct val="90000"/>
            </a:lnSpc>
            <a:spcBef>
              <a:spcPct val="0"/>
            </a:spcBef>
            <a:spcAft>
              <a:spcPct val="15000"/>
            </a:spcAft>
            <a:buChar char="•"/>
          </a:pPr>
          <a:r>
            <a:rPr lang="en-US" sz="1900" kern="1200" dirty="0"/>
            <a:t>Student Success Completion Grant (SSCG)</a:t>
          </a:r>
        </a:p>
        <a:p>
          <a:pPr marL="171450" lvl="1" indent="-171450" algn="l" defTabSz="844550">
            <a:lnSpc>
              <a:spcPct val="90000"/>
            </a:lnSpc>
            <a:spcBef>
              <a:spcPct val="0"/>
            </a:spcBef>
            <a:spcAft>
              <a:spcPct val="15000"/>
            </a:spcAft>
            <a:buChar char="•"/>
          </a:pPr>
          <a:r>
            <a:rPr lang="en-US" sz="1900" kern="1200" dirty="0"/>
            <a:t>California College Promise Grant (CCPG)</a:t>
          </a:r>
        </a:p>
        <a:p>
          <a:pPr marL="171450" lvl="1" indent="-171450" algn="l" defTabSz="844550">
            <a:lnSpc>
              <a:spcPct val="90000"/>
            </a:lnSpc>
            <a:spcBef>
              <a:spcPct val="0"/>
            </a:spcBef>
            <a:spcAft>
              <a:spcPct val="15000"/>
            </a:spcAft>
            <a:buChar char="•"/>
          </a:pPr>
          <a:r>
            <a:rPr lang="en-US" sz="1900" kern="1200" dirty="0"/>
            <a:t>Chafee Grants</a:t>
          </a:r>
        </a:p>
      </dsp:txBody>
      <dsp:txXfrm rot="5400000">
        <a:off x="420" y="731519"/>
        <a:ext cx="3192651" cy="2194560"/>
      </dsp:txXfrm>
    </dsp:sp>
    <dsp:sp modelId="{AACA3A26-8831-48A3-8295-FE4C1C734656}">
      <dsp:nvSpPr>
        <dsp:cNvPr id="0" name=""/>
        <dsp:cNvSpPr/>
      </dsp:nvSpPr>
      <dsp:spPr>
        <a:xfrm rot="16200000">
          <a:off x="2944307" y="582525"/>
          <a:ext cx="3657600" cy="2492548"/>
        </a:xfrm>
        <a:prstGeom prst="flowChartManualOperation">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0" tIns="0" rIns="165100" bIns="0" numCol="1" spcCol="1270" anchor="ctr" anchorCtr="0">
          <a:noAutofit/>
        </a:bodyPr>
        <a:lstStyle/>
        <a:p>
          <a:pPr marL="0" lvl="0" indent="0" algn="ctr" defTabSz="1155700">
            <a:lnSpc>
              <a:spcPct val="90000"/>
            </a:lnSpc>
            <a:spcBef>
              <a:spcPct val="0"/>
            </a:spcBef>
            <a:spcAft>
              <a:spcPct val="35000"/>
            </a:spcAft>
            <a:buNone/>
          </a:pPr>
          <a:r>
            <a:rPr lang="en-US" sz="2600" b="1" kern="1200" dirty="0"/>
            <a:t>Federal Work Study </a:t>
          </a:r>
        </a:p>
        <a:p>
          <a:pPr marL="0" lvl="0" indent="0" algn="ctr" defTabSz="1155700">
            <a:lnSpc>
              <a:spcPct val="90000"/>
            </a:lnSpc>
            <a:spcBef>
              <a:spcPct val="0"/>
            </a:spcBef>
            <a:spcAft>
              <a:spcPct val="35000"/>
            </a:spcAft>
            <a:buNone/>
          </a:pPr>
          <a:r>
            <a:rPr lang="en-US" sz="1800" b="1" kern="1200" dirty="0"/>
            <a:t>(money students can earn by working on or off campus)</a:t>
          </a:r>
        </a:p>
      </dsp:txBody>
      <dsp:txXfrm rot="5400000">
        <a:off x="3526833" y="731519"/>
        <a:ext cx="2492548" cy="2194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A3973-1A1B-46D0-A5BB-60AAD1B60CDC}">
      <dsp:nvSpPr>
        <dsp:cNvPr id="0" name=""/>
        <dsp:cNvSpPr/>
      </dsp:nvSpPr>
      <dsp:spPr>
        <a:xfrm>
          <a:off x="2436802" y="761998"/>
          <a:ext cx="2712392" cy="1809165"/>
        </a:xfrm>
        <a:prstGeom prst="rect">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49352" rIns="149352" bIns="149352" numCol="1" spcCol="1270" anchor="ctr" anchorCtr="0">
          <a:noAutofit/>
        </a:bodyPr>
        <a:lstStyle/>
        <a:p>
          <a:pPr marL="0" lvl="0" indent="0" algn="l" defTabSz="933450">
            <a:lnSpc>
              <a:spcPct val="90000"/>
            </a:lnSpc>
            <a:spcBef>
              <a:spcPct val="0"/>
            </a:spcBef>
            <a:spcAft>
              <a:spcPct val="35000"/>
            </a:spcAft>
            <a:buNone/>
          </a:pPr>
          <a:r>
            <a:rPr lang="en-US" sz="2100" kern="1200" dirty="0"/>
            <a:t>Fall 2020</a:t>
          </a:r>
        </a:p>
        <a:p>
          <a:pPr marL="0" lvl="0" indent="0" algn="l" defTabSz="933450">
            <a:lnSpc>
              <a:spcPct val="90000"/>
            </a:lnSpc>
            <a:spcBef>
              <a:spcPct val="0"/>
            </a:spcBef>
            <a:spcAft>
              <a:spcPct val="35000"/>
            </a:spcAft>
            <a:buNone/>
          </a:pPr>
          <a:r>
            <a:rPr lang="en-US" sz="2100" kern="1200" dirty="0"/>
            <a:t>Winter 2021</a:t>
          </a:r>
        </a:p>
        <a:p>
          <a:pPr marL="0" lvl="0" indent="0" algn="l" defTabSz="933450">
            <a:lnSpc>
              <a:spcPct val="90000"/>
            </a:lnSpc>
            <a:spcBef>
              <a:spcPct val="0"/>
            </a:spcBef>
            <a:spcAft>
              <a:spcPct val="35000"/>
            </a:spcAft>
            <a:buNone/>
          </a:pPr>
          <a:r>
            <a:rPr lang="en-US" sz="2100" kern="1200" dirty="0"/>
            <a:t>Spring 2021</a:t>
          </a:r>
        </a:p>
        <a:p>
          <a:pPr marL="0" lvl="0" indent="0" algn="l" defTabSz="933450">
            <a:lnSpc>
              <a:spcPct val="90000"/>
            </a:lnSpc>
            <a:spcBef>
              <a:spcPct val="0"/>
            </a:spcBef>
            <a:spcAft>
              <a:spcPct val="35000"/>
            </a:spcAft>
            <a:buNone/>
          </a:pPr>
          <a:r>
            <a:rPr lang="en-US" sz="2100" kern="1200" dirty="0"/>
            <a:t>Summer 2021</a:t>
          </a:r>
        </a:p>
      </dsp:txBody>
      <dsp:txXfrm>
        <a:off x="2870785" y="761998"/>
        <a:ext cx="2278409" cy="1809165"/>
      </dsp:txXfrm>
    </dsp:sp>
    <dsp:sp modelId="{802B45BC-B0D4-4CF3-BCB5-012BA4A131C9}">
      <dsp:nvSpPr>
        <dsp:cNvPr id="0" name=""/>
        <dsp:cNvSpPr/>
      </dsp:nvSpPr>
      <dsp:spPr>
        <a:xfrm>
          <a:off x="2436802" y="2534234"/>
          <a:ext cx="2712392" cy="1809165"/>
        </a:xfrm>
        <a:prstGeom prst="rect">
          <a:avLst/>
        </a:prstGeom>
        <a:solidFill>
          <a:schemeClr val="accent3">
            <a:tint val="40000"/>
            <a:alpha val="90000"/>
            <a:hueOff val="0"/>
            <a:satOff val="0"/>
            <a:lumOff val="0"/>
            <a:alphaOff val="0"/>
          </a:schemeClr>
        </a:solidFill>
        <a:ln w="12700" cap="rnd" cmpd="sng" algn="ctr">
          <a:solidFill>
            <a:schemeClr val="accent3">
              <a:tint val="40000"/>
              <a:alpha val="90000"/>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-Application opened October 1</a:t>
          </a:r>
          <a:r>
            <a:rPr lang="en-US" sz="1800" kern="1200" baseline="30000" dirty="0"/>
            <a:t>st</a:t>
          </a:r>
          <a:r>
            <a:rPr lang="en-US" sz="1800" kern="1200" dirty="0"/>
            <a:t>, 2019</a:t>
          </a:r>
        </a:p>
        <a:p>
          <a:pPr marL="0" lvl="0" indent="0" algn="l" defTabSz="800100">
            <a:lnSpc>
              <a:spcPct val="90000"/>
            </a:lnSpc>
            <a:spcBef>
              <a:spcPct val="0"/>
            </a:spcBef>
            <a:spcAft>
              <a:spcPct val="35000"/>
            </a:spcAft>
            <a:buNone/>
          </a:pPr>
          <a:endParaRPr lang="en-US" sz="800" kern="1200" dirty="0"/>
        </a:p>
        <a:p>
          <a:pPr marL="0" lvl="0" indent="0" algn="l" defTabSz="800100">
            <a:lnSpc>
              <a:spcPct val="90000"/>
            </a:lnSpc>
            <a:spcBef>
              <a:spcPct val="0"/>
            </a:spcBef>
            <a:spcAft>
              <a:spcPct val="35000"/>
            </a:spcAft>
            <a:buNone/>
          </a:pPr>
          <a:r>
            <a:rPr lang="en-US" sz="1800" kern="1200" dirty="0"/>
            <a:t>-2018 Tax information</a:t>
          </a:r>
        </a:p>
      </dsp:txBody>
      <dsp:txXfrm>
        <a:off x="2870785" y="2534234"/>
        <a:ext cx="2278409" cy="1809165"/>
      </dsp:txXfrm>
    </dsp:sp>
    <dsp:sp modelId="{F544B5E4-EAD7-424D-B80E-9A60F4E9DD8A}">
      <dsp:nvSpPr>
        <dsp:cNvPr id="0" name=""/>
        <dsp:cNvSpPr/>
      </dsp:nvSpPr>
      <dsp:spPr>
        <a:xfrm>
          <a:off x="531826" y="76195"/>
          <a:ext cx="2125195" cy="1999575"/>
        </a:xfrm>
        <a:prstGeom prst="ellips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2020-2021</a:t>
          </a:r>
        </a:p>
        <a:p>
          <a:pPr marL="0" lvl="0" indent="0" algn="ctr" defTabSz="889000">
            <a:lnSpc>
              <a:spcPct val="90000"/>
            </a:lnSpc>
            <a:spcBef>
              <a:spcPct val="0"/>
            </a:spcBef>
            <a:spcAft>
              <a:spcPct val="35000"/>
            </a:spcAft>
            <a:buNone/>
          </a:pPr>
          <a:r>
            <a:rPr lang="en-US" sz="2000" kern="1200" dirty="0"/>
            <a:t>Application</a:t>
          </a:r>
        </a:p>
      </dsp:txBody>
      <dsp:txXfrm>
        <a:off x="843054" y="369026"/>
        <a:ext cx="1502739" cy="1413913"/>
      </dsp:txXfrm>
    </dsp:sp>
    <dsp:sp modelId="{99F986EB-797B-41E8-B566-05803B01A3D1}">
      <dsp:nvSpPr>
        <dsp:cNvPr id="0" name=""/>
        <dsp:cNvSpPr/>
      </dsp:nvSpPr>
      <dsp:spPr>
        <a:xfrm>
          <a:off x="7770813" y="761998"/>
          <a:ext cx="2712392" cy="1809165"/>
        </a:xfrm>
        <a:prstGeom prst="rect">
          <a:avLst/>
        </a:prstGeom>
        <a:solidFill>
          <a:schemeClr val="accent4">
            <a:tint val="40000"/>
            <a:alpha val="90000"/>
            <a:hueOff val="0"/>
            <a:satOff val="0"/>
            <a:lumOff val="0"/>
            <a:alphaOff val="0"/>
          </a:schemeClr>
        </a:solidFill>
        <a:ln w="12700" cap="rnd" cmpd="sng" algn="ctr">
          <a:solidFill>
            <a:schemeClr val="accent4">
              <a:tint val="40000"/>
              <a:alpha val="90000"/>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49352" rIns="149352" bIns="149352" numCol="1" spcCol="1270" anchor="ctr" anchorCtr="0">
          <a:noAutofit/>
        </a:bodyPr>
        <a:lstStyle/>
        <a:p>
          <a:pPr marL="0" lvl="0" indent="0" algn="l" defTabSz="933450">
            <a:lnSpc>
              <a:spcPct val="90000"/>
            </a:lnSpc>
            <a:spcBef>
              <a:spcPct val="0"/>
            </a:spcBef>
            <a:spcAft>
              <a:spcPct val="35000"/>
            </a:spcAft>
            <a:buNone/>
          </a:pPr>
          <a:r>
            <a:rPr lang="en-US" sz="2100" kern="1200" dirty="0"/>
            <a:t>Fall 2021</a:t>
          </a:r>
        </a:p>
        <a:p>
          <a:pPr marL="0" lvl="0" indent="0" algn="l" defTabSz="933450">
            <a:lnSpc>
              <a:spcPct val="90000"/>
            </a:lnSpc>
            <a:spcBef>
              <a:spcPct val="0"/>
            </a:spcBef>
            <a:spcAft>
              <a:spcPct val="35000"/>
            </a:spcAft>
            <a:buNone/>
          </a:pPr>
          <a:r>
            <a:rPr lang="en-US" sz="2100" kern="1200" dirty="0"/>
            <a:t>Winter 2022</a:t>
          </a:r>
        </a:p>
        <a:p>
          <a:pPr marL="0" lvl="0" indent="0" algn="l" defTabSz="933450">
            <a:lnSpc>
              <a:spcPct val="90000"/>
            </a:lnSpc>
            <a:spcBef>
              <a:spcPct val="0"/>
            </a:spcBef>
            <a:spcAft>
              <a:spcPct val="35000"/>
            </a:spcAft>
            <a:buNone/>
          </a:pPr>
          <a:r>
            <a:rPr lang="en-US" sz="2100" kern="1200" dirty="0"/>
            <a:t>Spring 2022</a:t>
          </a:r>
        </a:p>
        <a:p>
          <a:pPr marL="0" lvl="0" indent="0" algn="l" defTabSz="933450">
            <a:lnSpc>
              <a:spcPct val="90000"/>
            </a:lnSpc>
            <a:spcBef>
              <a:spcPct val="0"/>
            </a:spcBef>
            <a:spcAft>
              <a:spcPct val="35000"/>
            </a:spcAft>
            <a:buNone/>
          </a:pPr>
          <a:r>
            <a:rPr lang="en-US" sz="2100" kern="1200" dirty="0"/>
            <a:t>Summer 2022</a:t>
          </a:r>
        </a:p>
      </dsp:txBody>
      <dsp:txXfrm>
        <a:off x="8204796" y="761998"/>
        <a:ext cx="2278409" cy="1809165"/>
      </dsp:txXfrm>
    </dsp:sp>
    <dsp:sp modelId="{62CE250B-A1B9-4634-A57A-42D798D3D8C8}">
      <dsp:nvSpPr>
        <dsp:cNvPr id="0" name=""/>
        <dsp:cNvSpPr/>
      </dsp:nvSpPr>
      <dsp:spPr>
        <a:xfrm>
          <a:off x="5825693" y="881"/>
          <a:ext cx="2185230" cy="1999973"/>
        </a:xfrm>
        <a:prstGeom prst="ellipse">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2021-2022</a:t>
          </a:r>
        </a:p>
        <a:p>
          <a:pPr marL="0" lvl="0" indent="0" algn="ctr" defTabSz="889000">
            <a:lnSpc>
              <a:spcPct val="90000"/>
            </a:lnSpc>
            <a:spcBef>
              <a:spcPct val="0"/>
            </a:spcBef>
            <a:spcAft>
              <a:spcPct val="35000"/>
            </a:spcAft>
            <a:buNone/>
          </a:pPr>
          <a:r>
            <a:rPr lang="en-US" sz="2000" kern="1200" dirty="0"/>
            <a:t>Application</a:t>
          </a:r>
        </a:p>
      </dsp:txBody>
      <dsp:txXfrm>
        <a:off x="6145713" y="293770"/>
        <a:ext cx="1545190" cy="14141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FA173-1482-4AD9-BC5B-FA29762AC34D}">
      <dsp:nvSpPr>
        <dsp:cNvPr id="0" name=""/>
        <dsp:cNvSpPr/>
      </dsp:nvSpPr>
      <dsp:spPr>
        <a:xfrm rot="16200000">
          <a:off x="-114300" y="114300"/>
          <a:ext cx="5029199" cy="4800599"/>
        </a:xfrm>
        <a:prstGeom prst="flowChartManualOperation">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0" tIns="0" rIns="203200" bIns="0" numCol="1" spcCol="1270" anchor="ctr" anchorCtr="0">
          <a:noAutofit/>
        </a:bodyPr>
        <a:lstStyle/>
        <a:p>
          <a:pPr marL="0" lvl="0" indent="0" algn="ctr" defTabSz="1422400">
            <a:lnSpc>
              <a:spcPct val="90000"/>
            </a:lnSpc>
            <a:spcBef>
              <a:spcPct val="0"/>
            </a:spcBef>
            <a:spcAft>
              <a:spcPct val="35000"/>
            </a:spcAft>
            <a:buNone/>
          </a:pPr>
          <a:r>
            <a:rPr lang="en-US" sz="3200" b="1" kern="1200" dirty="0"/>
            <a:t>Scholarships</a:t>
          </a:r>
        </a:p>
        <a:p>
          <a:pPr marL="0" lvl="0" indent="0" algn="ctr" defTabSz="1422400">
            <a:lnSpc>
              <a:spcPct val="90000"/>
            </a:lnSpc>
            <a:spcBef>
              <a:spcPct val="0"/>
            </a:spcBef>
            <a:spcAft>
              <a:spcPct val="35000"/>
            </a:spcAft>
            <a:buNone/>
          </a:pPr>
          <a:r>
            <a:rPr lang="en-US" sz="1400" b="1" kern="1200" dirty="0"/>
            <a:t>*Awarded based on a students academic achievement, ethnicity, income, </a:t>
          </a:r>
          <a:r>
            <a:rPr lang="en-US" sz="1400" b="1" kern="1200" dirty="0" err="1"/>
            <a:t>etc</a:t>
          </a:r>
          <a:r>
            <a:rPr lang="en-US" sz="1400" b="1" kern="1200" dirty="0"/>
            <a:t> and does not have to be repaid. </a:t>
          </a:r>
        </a:p>
        <a:p>
          <a:pPr marL="0" lvl="0" indent="0" algn="ctr" defTabSz="1422400">
            <a:lnSpc>
              <a:spcPct val="90000"/>
            </a:lnSpc>
            <a:spcBef>
              <a:spcPct val="0"/>
            </a:spcBef>
            <a:spcAft>
              <a:spcPct val="35000"/>
            </a:spcAft>
            <a:buNone/>
          </a:pPr>
          <a:r>
            <a:rPr lang="en-US" sz="1400" b="1" kern="1200" dirty="0"/>
            <a:t>*Search College’s website, usually listed under Financial Aid</a:t>
          </a:r>
        </a:p>
        <a:p>
          <a:pPr marL="0" lvl="0" indent="0" algn="ctr" defTabSz="1422400">
            <a:lnSpc>
              <a:spcPct val="90000"/>
            </a:lnSpc>
            <a:spcBef>
              <a:spcPct val="0"/>
            </a:spcBef>
            <a:spcAft>
              <a:spcPct val="35000"/>
            </a:spcAft>
            <a:buNone/>
          </a:pPr>
          <a:r>
            <a:rPr lang="en-US" sz="1400" b="1" kern="1200" dirty="0"/>
            <a:t>*Search and contact foundations, community organizations and local businesses</a:t>
          </a:r>
        </a:p>
        <a:p>
          <a:pPr marL="0" lvl="0" indent="0" algn="ctr" defTabSz="1422400">
            <a:lnSpc>
              <a:spcPct val="90000"/>
            </a:lnSpc>
            <a:spcBef>
              <a:spcPct val="0"/>
            </a:spcBef>
            <a:spcAft>
              <a:spcPct val="35000"/>
            </a:spcAft>
            <a:buNone/>
          </a:pPr>
          <a:endParaRPr lang="en-US" sz="1400" b="1" kern="1200" dirty="0"/>
        </a:p>
      </dsp:txBody>
      <dsp:txXfrm rot="5400000">
        <a:off x="0" y="1005840"/>
        <a:ext cx="4800599" cy="3017519"/>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10/29/2020</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10/29/2020</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88825"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6675" y="2404534"/>
            <a:ext cx="7764913" cy="1646302"/>
          </a:xfrm>
        </p:spPr>
        <p:txBody>
          <a:bodyPr anchor="b">
            <a:noAutofit/>
          </a:bodyPr>
          <a:lstStyle>
            <a:lvl1pPr algn="r">
              <a:defRPr sz="5398">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6675" y="4050834"/>
            <a:ext cx="7764913" cy="1096899"/>
          </a:xfrm>
        </p:spPr>
        <p:txBody>
          <a:bodyPr anchor="t"/>
          <a:lstStyle>
            <a:lvl1pPr marL="0" indent="0" algn="r">
              <a:buNone/>
              <a:defRPr>
                <a:solidFill>
                  <a:schemeClr val="tx1">
                    <a:lumMod val="50000"/>
                    <a:lumOff val="50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E3C847-D284-421D-B330-2D43513B0F9C}" type="datetime1">
              <a:rPr lang="en-US" smtClean="0"/>
              <a:t>10/29/2020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B37DED6-D4C7-42EE-AB49-D2E39E64FDE4}" type="slidenum">
              <a:rPr lang="en-US" smtClean="0"/>
              <a:pPr/>
              <a:t>‹#›</a:t>
            </a:fld>
            <a:endParaRPr lang="en-US"/>
          </a:p>
        </p:txBody>
      </p:sp>
      <p:grpSp>
        <p:nvGrpSpPr>
          <p:cNvPr id="18" name="Group 17" descr="Stack of books"/>
          <p:cNvGrpSpPr/>
          <p:nvPr userDrawn="1"/>
        </p:nvGrpSpPr>
        <p:grpSpPr>
          <a:xfrm>
            <a:off x="0" y="0"/>
            <a:ext cx="12190572" cy="6858000"/>
            <a:chOff x="0" y="0"/>
            <a:chExt cx="12190572" cy="6858000"/>
          </a:xfrm>
        </p:grpSpPr>
        <p:sp>
          <p:nvSpPr>
            <p:cNvPr id="20" name="Rectangle 19"/>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grpSp>
          <p:nvGrpSpPr>
            <p:cNvPr id="22" name="Group 21"/>
            <p:cNvGrpSpPr/>
            <p:nvPr/>
          </p:nvGrpSpPr>
          <p:grpSpPr>
            <a:xfrm>
              <a:off x="0" y="0"/>
              <a:ext cx="4726044" cy="6858000"/>
              <a:chOff x="0" y="0"/>
              <a:chExt cx="4726044" cy="6858000"/>
            </a:xfrm>
          </p:grpSpPr>
          <p:pic>
            <p:nvPicPr>
              <p:cNvPr id="23" name="Picture 22" descr="Stack of book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91594" cy="6858000"/>
              </a:xfrm>
              <a:prstGeom prst="rect">
                <a:avLst/>
              </a:prstGeom>
            </p:spPr>
          </p:pic>
          <p:sp>
            <p:nvSpPr>
              <p:cNvPr id="25" name="Rectangle 24"/>
              <p:cNvSpPr/>
              <p:nvPr/>
            </p:nvSpPr>
            <p:spPr>
              <a:xfrm>
                <a:off x="4588884"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94266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9" y="609600"/>
            <a:ext cx="8594429" cy="3403600"/>
          </a:xfrm>
        </p:spPr>
        <p:txBody>
          <a:bodyPr anchor="ctr">
            <a:normAutofit/>
          </a:bodyPr>
          <a:lstStyle>
            <a:lvl1pPr algn="l">
              <a:defRPr sz="4399" b="0" cap="none"/>
            </a:lvl1pPr>
          </a:lstStyle>
          <a:p>
            <a:r>
              <a:rPr lang="en-US"/>
              <a:t>Click to edit Master title style</a:t>
            </a:r>
            <a:endParaRPr lang="en-US" dirty="0"/>
          </a:p>
        </p:txBody>
      </p:sp>
      <p:sp>
        <p:nvSpPr>
          <p:cNvPr id="3" name="Text Placeholder 2"/>
          <p:cNvSpPr>
            <a:spLocks noGrp="1"/>
          </p:cNvSpPr>
          <p:nvPr>
            <p:ph type="body" idx="1"/>
          </p:nvPr>
        </p:nvSpPr>
        <p:spPr>
          <a:xfrm>
            <a:off x="677159" y="4470400"/>
            <a:ext cx="8594429" cy="1570962"/>
          </a:xfrm>
        </p:spPr>
        <p:txBody>
          <a:bodyPr anchor="ctr">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EBFD46-0FD3-4428-ADEC-1DFD6489930D}" type="datetime1">
              <a:rPr lang="en-US" smtClean="0"/>
              <a:t>10/29/2020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333034658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092" y="609600"/>
            <a:ext cx="8092026" cy="3022600"/>
          </a:xfrm>
        </p:spPr>
        <p:txBody>
          <a:bodyPr anchor="ctr">
            <a:normAutofit/>
          </a:bodyPr>
          <a:lstStyle>
            <a:lvl1pPr algn="l">
              <a:defRPr sz="4399"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5783" y="3632200"/>
            <a:ext cx="7222643" cy="381000"/>
          </a:xfrm>
        </p:spPr>
        <p:txBody>
          <a:bodyPr anchor="ctr">
            <a:noAutofit/>
          </a:bodyPr>
          <a:lstStyle>
            <a:lvl1pPr marL="0" indent="0">
              <a:buFontTx/>
              <a:buNone/>
              <a:defRPr sz="1600">
                <a:solidFill>
                  <a:schemeClr val="tx1">
                    <a:lumMod val="50000"/>
                    <a:lumOff val="50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Edit Master text styles</a:t>
            </a:r>
          </a:p>
        </p:txBody>
      </p:sp>
      <p:sp>
        <p:nvSpPr>
          <p:cNvPr id="3" name="Text Placeholder 2"/>
          <p:cNvSpPr>
            <a:spLocks noGrp="1"/>
          </p:cNvSpPr>
          <p:nvPr>
            <p:ph type="body" idx="1"/>
          </p:nvPr>
        </p:nvSpPr>
        <p:spPr>
          <a:xfrm>
            <a:off x="677159" y="4470400"/>
            <a:ext cx="8594429" cy="1570962"/>
          </a:xfrm>
        </p:spPr>
        <p:txBody>
          <a:bodyPr anchor="ctr">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EBFD46-0FD3-4428-ADEC-1DFD6489930D}" type="datetime1">
              <a:rPr lang="en-US" smtClean="0"/>
              <a:t>10/29/2020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B37DED6-D4C7-42EE-AB49-D2E39E64FDE4}" type="slidenum">
              <a:rPr lang="en-US" smtClean="0"/>
              <a:pPr/>
              <a:t>‹#›</a:t>
            </a:fld>
            <a:endParaRPr lang="en-US"/>
          </a:p>
        </p:txBody>
      </p:sp>
      <p:sp>
        <p:nvSpPr>
          <p:cNvPr id="20" name="TextBox 19"/>
          <p:cNvSpPr txBox="1"/>
          <p:nvPr/>
        </p:nvSpPr>
        <p:spPr>
          <a:xfrm>
            <a:off x="541729" y="790378"/>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0695" y="288655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latin typeface="Arial"/>
              </a:rPr>
              <a:t>”</a:t>
            </a:r>
            <a:endParaRPr lang="en-US" sz="1799" dirty="0">
              <a:solidFill>
                <a:schemeClr val="accent1">
                  <a:lumMod val="60000"/>
                  <a:lumOff val="40000"/>
                </a:schemeClr>
              </a:solidFill>
              <a:latin typeface="Arial"/>
            </a:endParaRPr>
          </a:p>
        </p:txBody>
      </p:sp>
    </p:spTree>
    <p:extLst>
      <p:ext uri="{BB962C8B-B14F-4D97-AF65-F5344CB8AC3E}">
        <p14:creationId xmlns:p14="http://schemas.microsoft.com/office/powerpoint/2010/main" val="160901985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159" y="1931988"/>
            <a:ext cx="8594429" cy="2595460"/>
          </a:xfrm>
        </p:spPr>
        <p:txBody>
          <a:bodyPr anchor="b">
            <a:normAutofit/>
          </a:bodyPr>
          <a:lstStyle>
            <a:lvl1pPr algn="l">
              <a:defRPr sz="4399" b="0" cap="none"/>
            </a:lvl1pPr>
          </a:lstStyle>
          <a:p>
            <a:r>
              <a:rPr lang="en-US"/>
              <a:t>Click to edit Master title style</a:t>
            </a:r>
            <a:endParaRPr lang="en-US" dirty="0"/>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EBFD46-0FD3-4428-ADEC-1DFD6489930D}" type="datetime1">
              <a:rPr lang="en-US" smtClean="0"/>
              <a:t>10/29/2020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159019469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092" y="609600"/>
            <a:ext cx="8092026" cy="3022600"/>
          </a:xfrm>
        </p:spPr>
        <p:txBody>
          <a:bodyPr anchor="ctr">
            <a:normAutofit/>
          </a:bodyPr>
          <a:lstStyle>
            <a:lvl1pPr algn="l">
              <a:defRPr sz="4399"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156" y="4013200"/>
            <a:ext cx="8594430" cy="514248"/>
          </a:xfrm>
        </p:spPr>
        <p:txBody>
          <a:bodyPr anchor="b">
            <a:noAutofit/>
          </a:bodyPr>
          <a:lstStyle>
            <a:lvl1pPr marL="0" indent="0">
              <a:buFontTx/>
              <a:buNone/>
              <a:defRPr sz="2399">
                <a:solidFill>
                  <a:schemeClr val="tx1">
                    <a:lumMod val="75000"/>
                    <a:lumOff val="25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Edit Master text styles</a:t>
            </a:r>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EBFD46-0FD3-4428-ADEC-1DFD6489930D}" type="datetime1">
              <a:rPr lang="en-US" smtClean="0"/>
              <a:t>10/29/2020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B37DED6-D4C7-42EE-AB49-D2E39E64FDE4}" type="slidenum">
              <a:rPr lang="en-US" smtClean="0"/>
              <a:pPr/>
              <a:t>‹#›</a:t>
            </a:fld>
            <a:endParaRPr lang="en-US"/>
          </a:p>
        </p:txBody>
      </p:sp>
      <p:sp>
        <p:nvSpPr>
          <p:cNvPr id="24" name="TextBox 23"/>
          <p:cNvSpPr txBox="1"/>
          <p:nvPr/>
        </p:nvSpPr>
        <p:spPr>
          <a:xfrm>
            <a:off x="541729" y="790378"/>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0695" y="288655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1319114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621" y="609600"/>
            <a:ext cx="8585966" cy="3022600"/>
          </a:xfrm>
        </p:spPr>
        <p:txBody>
          <a:bodyPr anchor="ctr">
            <a:normAutofit/>
          </a:bodyPr>
          <a:lstStyle>
            <a:lvl1pPr algn="l">
              <a:defRPr sz="4399"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156" y="4013200"/>
            <a:ext cx="8594430" cy="514248"/>
          </a:xfrm>
        </p:spPr>
        <p:txBody>
          <a:bodyPr anchor="b">
            <a:noAutofit/>
          </a:bodyPr>
          <a:lstStyle>
            <a:lvl1pPr marL="0" indent="0">
              <a:buFontTx/>
              <a:buNone/>
              <a:defRPr sz="2399">
                <a:solidFill>
                  <a:schemeClr val="accent1"/>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Edit Master text styles</a:t>
            </a:r>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EBFD46-0FD3-4428-ADEC-1DFD6489930D}" type="datetime1">
              <a:rPr lang="en-US" smtClean="0"/>
              <a:t>10/29/2020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20052451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987518-40ED-4895-8580-DE2A722FC423}" type="datetime1">
              <a:rPr lang="en-US" smtClean="0"/>
              <a:t>10/29/2020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340953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5599" y="609600"/>
            <a:ext cx="130440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159" y="609600"/>
            <a:ext cx="7058311"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D9F34-BDBC-4273-B9BC-22458F940BE7}" type="datetime1">
              <a:rPr lang="en-US" smtClean="0"/>
              <a:t>10/29/2020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55113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99"/>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85147-19A6-4970-A04E-ED9B1D83C0F1}" type="datetime1">
              <a:rPr lang="en-US" smtClean="0"/>
              <a:t>10/29/2020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DA60BA0E-20D0-4E7C-B286-26C960A6788F}" type="slidenum">
              <a:rPr lang="en-US" smtClean="0"/>
              <a:t>‹#›</a:t>
            </a:fld>
            <a:endParaRPr lang="en-US"/>
          </a:p>
        </p:txBody>
      </p:sp>
    </p:spTree>
    <p:extLst>
      <p:ext uri="{BB962C8B-B14F-4D97-AF65-F5344CB8AC3E}">
        <p14:creationId xmlns:p14="http://schemas.microsoft.com/office/powerpoint/2010/main" val="205884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59" y="2700868"/>
            <a:ext cx="8594429" cy="1826581"/>
          </a:xfrm>
        </p:spPr>
        <p:txBody>
          <a:bodyPr anchor="b"/>
          <a:lstStyle>
            <a:lvl1pPr algn="l">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677159" y="4527448"/>
            <a:ext cx="8594429" cy="860400"/>
          </a:xfrm>
        </p:spPr>
        <p:txBody>
          <a:bodyPr anchor="t"/>
          <a:lstStyle>
            <a:lvl1pPr marL="0" indent="0" algn="l">
              <a:buNone/>
              <a:defRPr sz="19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F41008-E89D-49CD-9BF4-E6F3FE09F7AC}" type="datetime1">
              <a:rPr lang="en-US" smtClean="0"/>
              <a:t>10/29/2020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29452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158" y="2160589"/>
            <a:ext cx="418294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8645" y="2160590"/>
            <a:ext cx="418294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9E199F-4583-41EB-929F-5865E95EECAA}" type="datetime1">
              <a:rPr lang="en-US" smtClean="0"/>
              <a:t>10/29/2020</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277583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570" y="2160983"/>
            <a:ext cx="4184533"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675570" y="2737246"/>
            <a:ext cx="418453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7058" y="2160983"/>
            <a:ext cx="4184528"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5087059" y="2737246"/>
            <a:ext cx="418452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E652EB-356C-4482-B27C-7C8E08F5D88F}" type="datetime1">
              <a:rPr lang="en-US" smtClean="0"/>
              <a:t>10/29/2020</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229304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158" y="609600"/>
            <a:ext cx="859442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B0895E-43C3-4560-B59A-90049317E860}" type="datetime1">
              <a:rPr lang="en-US" smtClean="0"/>
              <a:t>10/29/2020</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332014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778C32-B81D-4A68-A851-5185C690F024}" type="datetime1">
              <a:rPr lang="en-US" smtClean="0"/>
              <a:t>10/29/2020</a:t>
            </a:fld>
            <a:endParaRPr lang="en-US"/>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93878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8" y="1498604"/>
            <a:ext cx="3853524" cy="1278466"/>
          </a:xfrm>
        </p:spPr>
        <p:txBody>
          <a:bodyPr anchor="b">
            <a:normAutofit/>
          </a:bodyPr>
          <a:lstStyle>
            <a:lvl1pPr>
              <a:defRPr sz="1999"/>
            </a:lvl1pPr>
          </a:lstStyle>
          <a:p>
            <a:r>
              <a:rPr lang="en-US"/>
              <a:t>Click to edit Master title style</a:t>
            </a:r>
            <a:endParaRPr lang="en-US" dirty="0"/>
          </a:p>
        </p:txBody>
      </p:sp>
      <p:sp>
        <p:nvSpPr>
          <p:cNvPr id="3" name="Content Placeholder 2"/>
          <p:cNvSpPr>
            <a:spLocks noGrp="1"/>
          </p:cNvSpPr>
          <p:nvPr>
            <p:ph idx="1"/>
          </p:nvPr>
        </p:nvSpPr>
        <p:spPr>
          <a:xfrm>
            <a:off x="4759222" y="514925"/>
            <a:ext cx="4512366"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158" y="2777069"/>
            <a:ext cx="3853524" cy="2584449"/>
          </a:xfrm>
        </p:spPr>
        <p:txBody>
          <a:bodyPr>
            <a:normAutofit/>
          </a:bodyPr>
          <a:lstStyle>
            <a:lvl1pPr marL="0" indent="0">
              <a:buNone/>
              <a:defRPr sz="1400"/>
            </a:lvl1pPr>
            <a:lvl2pPr marL="456926" indent="0">
              <a:buNone/>
              <a:defRPr sz="1400"/>
            </a:lvl2pPr>
            <a:lvl3pPr marL="913852" indent="0">
              <a:buNone/>
              <a:defRPr sz="1200"/>
            </a:lvl3pPr>
            <a:lvl4pPr marL="1370778" indent="0">
              <a:buNone/>
              <a:defRPr sz="1000"/>
            </a:lvl4pPr>
            <a:lvl5pPr marL="1827703" indent="0">
              <a:buNone/>
              <a:defRPr sz="1000"/>
            </a:lvl5pPr>
            <a:lvl6pPr marL="2284628" indent="0">
              <a:buNone/>
              <a:defRPr sz="1000"/>
            </a:lvl6pPr>
            <a:lvl7pPr marL="2741554" indent="0">
              <a:buNone/>
              <a:defRPr sz="1000"/>
            </a:lvl7pPr>
            <a:lvl8pPr marL="3198480" indent="0">
              <a:buNone/>
              <a:defRPr sz="1000"/>
            </a:lvl8pPr>
            <a:lvl9pPr marL="3655406"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765D79-EF31-4E8F-A1BE-AF31805C2859}" type="datetime1">
              <a:rPr lang="en-US" smtClean="0"/>
              <a:t>10/29/2020</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2DFBB78A-01B4-41F2-96B0-677A4A282832}" type="slidenum">
              <a:rPr lang="en-US" smtClean="0"/>
              <a:t>‹#›</a:t>
            </a:fld>
            <a:endParaRPr lang="en-US"/>
          </a:p>
        </p:txBody>
      </p:sp>
    </p:spTree>
    <p:extLst>
      <p:ext uri="{BB962C8B-B14F-4D97-AF65-F5344CB8AC3E}">
        <p14:creationId xmlns:p14="http://schemas.microsoft.com/office/powerpoint/2010/main" val="294397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8" y="4800600"/>
            <a:ext cx="8594428" cy="566738"/>
          </a:xfrm>
        </p:spPr>
        <p:txBody>
          <a:bodyPr anchor="b">
            <a:normAutofit/>
          </a:bodyPr>
          <a:lstStyle>
            <a:lvl1pPr algn="l">
              <a:defRPr sz="23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158" y="609600"/>
            <a:ext cx="8594429" cy="3845718"/>
          </a:xfrm>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158" y="5367338"/>
            <a:ext cx="8594428" cy="674024"/>
          </a:xfrm>
        </p:spPr>
        <p:txBody>
          <a:bodyPr>
            <a:normAutofit/>
          </a:bodyPr>
          <a:lstStyle>
            <a:lvl1pPr marL="0" indent="0">
              <a:buNone/>
              <a:defRPr sz="12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32FBA3B-941F-4778-A0CB-865223FDAE69}" type="datetime1">
              <a:rPr lang="en-US" smtClean="0"/>
              <a:t>10/29/2020</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2DFBB78A-01B4-41F2-96B0-677A4A282832}" type="slidenum">
              <a:rPr lang="en-US" smtClean="0"/>
              <a:t>‹#›</a:t>
            </a:fld>
            <a:endParaRPr lang="en-US"/>
          </a:p>
        </p:txBody>
      </p:sp>
    </p:spTree>
    <p:extLst>
      <p:ext uri="{BB962C8B-B14F-4D97-AF65-F5344CB8AC3E}">
        <p14:creationId xmlns:p14="http://schemas.microsoft.com/office/powerpoint/2010/main" val="195292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88825"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158" y="609600"/>
            <a:ext cx="8594429"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158" y="2160590"/>
            <a:ext cx="8594429"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3257" y="6041363"/>
            <a:ext cx="91170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2EBFD46-0FD3-4428-ADEC-1DFD6489930D}" type="datetime1">
              <a:rPr lang="en-US" smtClean="0"/>
              <a:t>10/29/2020</a:t>
            </a:fld>
            <a:endParaRPr lang="en-US"/>
          </a:p>
        </p:txBody>
      </p:sp>
      <p:sp>
        <p:nvSpPr>
          <p:cNvPr id="5" name="Footer Placeholder 4"/>
          <p:cNvSpPr>
            <a:spLocks noGrp="1"/>
          </p:cNvSpPr>
          <p:nvPr>
            <p:ph type="ftr" sz="quarter" idx="3"/>
          </p:nvPr>
        </p:nvSpPr>
        <p:spPr>
          <a:xfrm>
            <a:off x="677158" y="6041363"/>
            <a:ext cx="629597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8588426" y="6041363"/>
            <a:ext cx="683161" cy="365125"/>
          </a:xfrm>
          <a:prstGeom prst="rect">
            <a:avLst/>
          </a:prstGeom>
        </p:spPr>
        <p:txBody>
          <a:bodyPr vert="horz" lIns="91440" tIns="45720" rIns="91440" bIns="45720" rtlCol="0" anchor="ctr"/>
          <a:lstStyle>
            <a:lvl1pPr algn="r">
              <a:defRPr sz="900">
                <a:solidFill>
                  <a:schemeClr val="accent1"/>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408846798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42797" algn="l" defTabSz="457063" rtl="0" eaLnBrk="1" latinLnBrk="0" hangingPunct="1">
        <a:spcBef>
          <a:spcPts val="1000"/>
        </a:spcBef>
        <a:spcAft>
          <a:spcPts val="0"/>
        </a:spcAft>
        <a:buClr>
          <a:schemeClr val="accent1"/>
        </a:buClr>
        <a:buSzPct val="80000"/>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hyperlink" Target="https://vvc.navigate.eab.com/api/v1/saml2/login" TargetMode="External"/><Relationship Id="rId4" Type="http://schemas.openxmlformats.org/officeDocument/2006/relationships/hyperlink" Target="http://www.vvc.edu/navigate"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hyperlink" Target="https://studentaid.gov/#dependency"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7.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vvc.edu/counseling"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hyperlink" Target="mailto:%20admissions@vvc.edu"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mailto:FinancialAid@vvc.edu"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hyperlink" Target="http://www.vvc.edu/counseling"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mailto:FinancialAid@vvc.edu"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hyperlink" Target="mailto:%20access@vvc.edu" TargetMode="Externa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hyperlink" Target="mailto:%20access@vvc.edu"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mailto:vvcnextup@gmail.com"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hyperlink" Target="http://www.vvc.edu/puente/student-interest-form.shtml"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hyperlink" Target="mailto:%20access@vvc.edu" TargetMode="Externa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mailto:Va.gibill@vvc.edu"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cccconfer.zoom.us/recording/play/oBSt_vcy37W3ZRrFi62JqTc153ehSpwpKvLhQ_ZpX9j4iRhwbXtjJWNf8IacaWQS?autoplay=true"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vvc.edu/" TargetMode="Externa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6.wmf"/></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hyperlink" Target="https://catalog.vvc.ed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D64DD2-D967-4227-B3BE-40620E54AA8D}"/>
              </a:ext>
            </a:extLst>
          </p:cNvPr>
          <p:cNvPicPr>
            <a:picLocks noChangeAspect="1"/>
          </p:cNvPicPr>
          <p:nvPr/>
        </p:nvPicPr>
        <p:blipFill rotWithShape="1">
          <a:blip r:embed="rId2">
            <a:extLst>
              <a:ext uri="{28A0092B-C50C-407E-A947-70E740481C1C}">
                <a14:useLocalDpi xmlns:a14="http://schemas.microsoft.com/office/drawing/2010/main" val="0"/>
              </a:ext>
            </a:extLst>
          </a:blip>
          <a:srcRect l="20896"/>
          <a:stretch/>
        </p:blipFill>
        <p:spPr>
          <a:xfrm>
            <a:off x="1446212" y="1356626"/>
            <a:ext cx="7696200" cy="1992440"/>
          </a:xfrm>
          <a:prstGeom prst="rect">
            <a:avLst/>
          </a:prstGeom>
        </p:spPr>
      </p:pic>
      <p:pic>
        <p:nvPicPr>
          <p:cNvPr id="12" name="Picture 2" descr="Image result for victor valley college">
            <a:extLst>
              <a:ext uri="{FF2B5EF4-FFF2-40B4-BE49-F238E27FC236}">
                <a16:creationId xmlns:a16="http://schemas.microsoft.com/office/drawing/2014/main" id="{4D558732-2FA2-4860-BEF5-D1AF15528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012" y="3538187"/>
            <a:ext cx="4800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22AC19B7-AFD4-47BB-A63A-116795ED783A}"/>
              </a:ext>
            </a:extLst>
          </p:cNvPr>
          <p:cNvSpPr txBox="1">
            <a:spLocks/>
          </p:cNvSpPr>
          <p:nvPr/>
        </p:nvSpPr>
        <p:spPr>
          <a:xfrm>
            <a:off x="379412" y="685800"/>
            <a:ext cx="6515100" cy="1143000"/>
          </a:xfrm>
          <a:prstGeom prst="rect">
            <a:avLst/>
          </a:prstGeom>
        </p:spPr>
        <p:txBody>
          <a:bodyPr vert="horz" lIns="91440" tIns="45720" rIns="91440" bIns="45720" rtlCol="0" anchor="b">
            <a:noAutofit/>
          </a:bodyPr>
          <a:lstStyle>
            <a:lvl1pPr algn="r" defTabSz="457063" rtl="0" eaLnBrk="1" latinLnBrk="0" hangingPunct="1">
              <a:spcBef>
                <a:spcPct val="0"/>
              </a:spcBef>
              <a:buNone/>
              <a:defRPr sz="5398"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7200" dirty="0">
                <a:solidFill>
                  <a:schemeClr val="tx1"/>
                </a:solidFill>
                <a:latin typeface="Copperplate Gothic Bold" panose="020E0705020206020404" pitchFamily="34" charset="0"/>
              </a:rPr>
              <a:t>Welcome to</a:t>
            </a:r>
          </a:p>
        </p:txBody>
      </p:sp>
      <p:pic>
        <p:nvPicPr>
          <p:cNvPr id="16" name="Picture 15" descr="A close up of a sign&#10;&#10;Description automatically generated">
            <a:extLst>
              <a:ext uri="{FF2B5EF4-FFF2-40B4-BE49-F238E27FC236}">
                <a16:creationId xmlns:a16="http://schemas.microsoft.com/office/drawing/2014/main" id="{D51C36A4-0975-4796-B99A-3DC37DE8A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0011" y="4426259"/>
            <a:ext cx="2987433" cy="2193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itle 1">
            <a:extLst>
              <a:ext uri="{FF2B5EF4-FFF2-40B4-BE49-F238E27FC236}">
                <a16:creationId xmlns:a16="http://schemas.microsoft.com/office/drawing/2014/main" id="{A28876BE-17B7-411E-B94A-211241A5BAD2}"/>
              </a:ext>
            </a:extLst>
          </p:cNvPr>
          <p:cNvSpPr txBox="1">
            <a:spLocks/>
          </p:cNvSpPr>
          <p:nvPr/>
        </p:nvSpPr>
        <p:spPr>
          <a:xfrm>
            <a:off x="6813103" y="3016591"/>
            <a:ext cx="3965275" cy="533400"/>
          </a:xfrm>
          <a:prstGeom prst="rect">
            <a:avLst/>
          </a:prstGeom>
        </p:spPr>
        <p:txBody>
          <a:bodyPr vert="horz" lIns="91440" tIns="45720" rIns="91440" bIns="45720" rtlCol="0" anchor="t">
            <a:normAutofit/>
          </a:bodyPr>
          <a:lstStyle>
            <a:lvl1pPr algn="r" defTabSz="457063" rtl="0" eaLnBrk="1" latinLnBrk="0" hangingPunct="1">
              <a:spcBef>
                <a:spcPct val="0"/>
              </a:spcBef>
              <a:buNone/>
              <a:defRPr sz="5398"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defTabSz="914400">
              <a:lnSpc>
                <a:spcPct val="90000"/>
              </a:lnSpc>
              <a:spcAft>
                <a:spcPts val="600"/>
              </a:spcAft>
            </a:pPr>
            <a:r>
              <a:rPr lang="en-US" sz="2000" dirty="0">
                <a:solidFill>
                  <a:schemeClr val="tx1"/>
                </a:solidFill>
                <a:latin typeface="Footlight MT Light" panose="0204060206030A020304" pitchFamily="18" charset="0"/>
              </a:rPr>
              <a:t>Presented by: Rebecca Monjaraz</a:t>
            </a:r>
            <a:endParaRPr lang="en-US" sz="5400" dirty="0">
              <a:solidFill>
                <a:schemeClr val="tx1"/>
              </a:solidFill>
              <a:latin typeface="Copperplate Gothic Bold" panose="020E0705020206020404" pitchFamily="34" charset="0"/>
            </a:endParaRPr>
          </a:p>
          <a:p>
            <a:pPr algn="l" defTabSz="914400">
              <a:lnSpc>
                <a:spcPct val="90000"/>
              </a:lnSpc>
              <a:spcAft>
                <a:spcPts val="600"/>
              </a:spcAft>
            </a:pPr>
            <a:endParaRPr lang="en-US" sz="4800" dirty="0">
              <a:solidFill>
                <a:schemeClr val="tx1"/>
              </a:solidFill>
              <a:latin typeface="Copperplate Gothic Bold" panose="020E0705020206020404" pitchFamily="34" charset="0"/>
            </a:endParaRPr>
          </a:p>
        </p:txBody>
      </p:sp>
      <p:pic>
        <p:nvPicPr>
          <p:cNvPr id="20" name="Picture 19">
            <a:extLst>
              <a:ext uri="{FF2B5EF4-FFF2-40B4-BE49-F238E27FC236}">
                <a16:creationId xmlns:a16="http://schemas.microsoft.com/office/drawing/2014/main" id="{3C6374F7-F5B9-45A2-9D8F-3EE833B8806C}"/>
              </a:ext>
            </a:extLst>
          </p:cNvPr>
          <p:cNvPicPr>
            <a:picLocks noChangeAspect="1"/>
          </p:cNvPicPr>
          <p:nvPr/>
        </p:nvPicPr>
        <p:blipFill rotWithShape="1">
          <a:blip r:embed="rId2">
            <a:extLst>
              <a:ext uri="{28A0092B-C50C-407E-A947-70E740481C1C}">
                <a14:useLocalDpi xmlns:a14="http://schemas.microsoft.com/office/drawing/2010/main" val="0"/>
              </a:ext>
            </a:extLst>
          </a:blip>
          <a:srcRect r="79817"/>
          <a:stretch/>
        </p:blipFill>
        <p:spPr>
          <a:xfrm>
            <a:off x="211286" y="4566028"/>
            <a:ext cx="2149326" cy="2183018"/>
          </a:xfrm>
          <a:prstGeom prst="rect">
            <a:avLst/>
          </a:prstGeom>
        </p:spPr>
      </p:pic>
    </p:spTree>
    <p:extLst>
      <p:ext uri="{BB962C8B-B14F-4D97-AF65-F5344CB8AC3E}">
        <p14:creationId xmlns:p14="http://schemas.microsoft.com/office/powerpoint/2010/main" val="403396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277783" y="1634712"/>
            <a:ext cx="5664230" cy="5223288"/>
          </a:xfrm>
          <a:prstGeom prst="rect">
            <a:avLst/>
          </a:prstGeom>
        </p:spPr>
        <p:txBody>
          <a:bodyPr vert="horz" lIns="91416" tIns="45708" rIns="91416" bIns="45708"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000" dirty="0">
                <a:latin typeface="Footlight MT Light" panose="0204060206030A020304" pitchFamily="18" charset="0"/>
              </a:rPr>
              <a:t>You will receive a welcome email from VVC within 2-3 business days. </a:t>
            </a:r>
          </a:p>
          <a:p>
            <a:pPr>
              <a:buFont typeface="Wingdings" panose="05000000000000000000" pitchFamily="2" charset="2"/>
              <a:buChar char="Ø"/>
            </a:pPr>
            <a:r>
              <a:rPr lang="en-US" sz="1800" b="1" dirty="0">
                <a:latin typeface="Footlight MT Light" panose="0204060206030A020304" pitchFamily="18" charset="0"/>
              </a:rPr>
              <a:t>VVC Student ID number </a:t>
            </a:r>
          </a:p>
          <a:p>
            <a:pPr>
              <a:buFont typeface="Wingdings" panose="05000000000000000000" pitchFamily="2" charset="2"/>
              <a:buChar char="Ø"/>
            </a:pPr>
            <a:r>
              <a:rPr lang="en-US" sz="1800" b="1" dirty="0" err="1">
                <a:latin typeface="Footlight MT Light" panose="0204060206030A020304" pitchFamily="18" charset="0"/>
              </a:rPr>
              <a:t>WebAdvisor</a:t>
            </a:r>
            <a:r>
              <a:rPr lang="en-US" sz="1800" b="1" dirty="0">
                <a:latin typeface="Footlight MT Light" panose="0204060206030A020304" pitchFamily="18" charset="0"/>
              </a:rPr>
              <a:t>/Canvas Username</a:t>
            </a:r>
          </a:p>
          <a:p>
            <a:pPr>
              <a:buFont typeface="Wingdings" panose="05000000000000000000" pitchFamily="2" charset="2"/>
              <a:buChar char="Ø"/>
            </a:pPr>
            <a:r>
              <a:rPr lang="en-US" sz="1800" b="1" dirty="0">
                <a:latin typeface="Footlight MT Light" panose="0204060206030A020304" pitchFamily="18" charset="0"/>
              </a:rPr>
              <a:t>Student Email Address</a:t>
            </a:r>
          </a:p>
          <a:p>
            <a:pPr marL="1828251" lvl="4" indent="0">
              <a:spcBef>
                <a:spcPts val="0"/>
              </a:spcBef>
              <a:buNone/>
            </a:pPr>
            <a:endParaRPr lang="en-US" sz="3199" dirty="0">
              <a:latin typeface="Footlight MT Light" panose="0204060206030A020304" pitchFamily="18" charset="0"/>
            </a:endParaRPr>
          </a:p>
          <a:p>
            <a:pPr>
              <a:buFont typeface="Wingdings" panose="05000000000000000000" pitchFamily="2" charset="2"/>
              <a:buChar char="§"/>
            </a:pPr>
            <a:r>
              <a:rPr lang="en-US" sz="1999" b="1" u="sng" dirty="0">
                <a:latin typeface="Footlight MT Light" panose="0204060206030A020304" pitchFamily="18" charset="0"/>
              </a:rPr>
              <a:t>Your Password</a:t>
            </a:r>
            <a:r>
              <a:rPr lang="en-US" sz="1999" dirty="0">
                <a:latin typeface="Footlight MT Light" panose="0204060206030A020304" pitchFamily="18" charset="0"/>
              </a:rPr>
              <a:t> for </a:t>
            </a:r>
            <a:r>
              <a:rPr lang="en-US" sz="1999" dirty="0" err="1">
                <a:latin typeface="Footlight MT Light" panose="0204060206030A020304" pitchFamily="18" charset="0"/>
              </a:rPr>
              <a:t>WebAdvisor</a:t>
            </a:r>
            <a:r>
              <a:rPr lang="en-US" sz="1999" dirty="0">
                <a:latin typeface="Footlight MT Light" panose="0204060206030A020304" pitchFamily="18" charset="0"/>
              </a:rPr>
              <a:t>, Canvas, and student email is based on your birthday.</a:t>
            </a:r>
          </a:p>
          <a:p>
            <a:pPr marL="0" indent="0" algn="ctr">
              <a:spcBef>
                <a:spcPts val="0"/>
              </a:spcBef>
              <a:buNone/>
            </a:pPr>
            <a:r>
              <a:rPr lang="en-US" sz="800" dirty="0">
                <a:latin typeface="Footlight MT Light" panose="0204060206030A020304" pitchFamily="18" charset="0"/>
              </a:rPr>
              <a:t> </a:t>
            </a:r>
          </a:p>
          <a:p>
            <a:pPr marL="857113" lvl="1" indent="-457063">
              <a:spcBef>
                <a:spcPts val="0"/>
              </a:spcBef>
              <a:buFont typeface="Wingdings 3" charset="2"/>
              <a:buAutoNum type="arabicPeriod"/>
            </a:pPr>
            <a:r>
              <a:rPr lang="en-US" sz="1799" dirty="0">
                <a:latin typeface="Footlight MT Light" panose="0204060206030A020304" pitchFamily="18" charset="0"/>
              </a:rPr>
              <a:t>First </a:t>
            </a:r>
            <a:r>
              <a:rPr lang="en-US" sz="1799" b="1" dirty="0">
                <a:latin typeface="Footlight MT Light" panose="0204060206030A020304" pitchFamily="18" charset="0"/>
              </a:rPr>
              <a:t>three</a:t>
            </a:r>
            <a:r>
              <a:rPr lang="en-US" sz="1799" dirty="0">
                <a:latin typeface="Footlight MT Light" panose="0204060206030A020304" pitchFamily="18" charset="0"/>
              </a:rPr>
              <a:t> letters of the month with only the </a:t>
            </a:r>
            <a:r>
              <a:rPr lang="en-US" sz="1799" b="1" dirty="0">
                <a:latin typeface="Footlight MT Light" panose="0204060206030A020304" pitchFamily="18" charset="0"/>
              </a:rPr>
              <a:t>First Letter Capitalized</a:t>
            </a:r>
            <a:r>
              <a:rPr lang="en-US" sz="1799" dirty="0">
                <a:latin typeface="Footlight MT Light" panose="0204060206030A020304" pitchFamily="18" charset="0"/>
              </a:rPr>
              <a:t>.</a:t>
            </a:r>
          </a:p>
          <a:p>
            <a:pPr marL="857113" lvl="1" indent="-457063">
              <a:spcBef>
                <a:spcPts val="0"/>
              </a:spcBef>
              <a:buFont typeface="Wingdings 3" charset="2"/>
              <a:buAutoNum type="arabicPeriod"/>
            </a:pPr>
            <a:r>
              <a:rPr lang="en-US" sz="1799" b="1" dirty="0">
                <a:latin typeface="Footlight MT Light" panose="0204060206030A020304" pitchFamily="18" charset="0"/>
              </a:rPr>
              <a:t>Two digit day</a:t>
            </a:r>
          </a:p>
          <a:p>
            <a:pPr marL="857113" lvl="1" indent="-457063">
              <a:spcBef>
                <a:spcPts val="0"/>
              </a:spcBef>
              <a:buFont typeface="Wingdings 3" charset="2"/>
              <a:buAutoNum type="arabicPeriod"/>
            </a:pPr>
            <a:r>
              <a:rPr lang="en-US" sz="1799" b="1" dirty="0">
                <a:latin typeface="Footlight MT Light" panose="0204060206030A020304" pitchFamily="18" charset="0"/>
              </a:rPr>
              <a:t>Four digit year </a:t>
            </a:r>
          </a:p>
          <a:p>
            <a:pPr marL="457063" indent="-457063">
              <a:spcBef>
                <a:spcPts val="0"/>
              </a:spcBef>
              <a:buFont typeface="Wingdings 3" charset="2"/>
              <a:buAutoNum type="arabicPeriod"/>
            </a:pPr>
            <a:endParaRPr lang="en-US" sz="1999" b="1" dirty="0">
              <a:latin typeface="Footlight MT Light" panose="0204060206030A020304" pitchFamily="18" charset="0"/>
            </a:endParaRPr>
          </a:p>
          <a:p>
            <a:pPr marL="0" indent="0" algn="ctr">
              <a:buNone/>
            </a:pPr>
            <a:r>
              <a:rPr lang="en-US" sz="2399" b="1" dirty="0">
                <a:latin typeface="Footlight MT Light" panose="0204060206030A020304" pitchFamily="18" charset="0"/>
              </a:rPr>
              <a:t>Example</a:t>
            </a:r>
            <a:r>
              <a:rPr lang="en-US" sz="2399" dirty="0">
                <a:latin typeface="Footlight MT Light" panose="0204060206030A020304" pitchFamily="18" charset="0"/>
              </a:rPr>
              <a:t>: 12/05/97 would result in a password of Dec051997</a:t>
            </a:r>
          </a:p>
        </p:txBody>
      </p:sp>
      <p:sp>
        <p:nvSpPr>
          <p:cNvPr id="7" name="Rectangle 6"/>
          <p:cNvSpPr/>
          <p:nvPr/>
        </p:nvSpPr>
        <p:spPr>
          <a:xfrm>
            <a:off x="277782" y="919124"/>
            <a:ext cx="4495800" cy="473078"/>
          </a:xfrm>
          <a:prstGeom prst="rect">
            <a:avLst/>
          </a:prstGeom>
        </p:spPr>
        <p:txBody>
          <a:bodyPr wrap="square">
            <a:spAutoFit/>
          </a:bodyPr>
          <a:lstStyle/>
          <a:p>
            <a:pPr marL="457063" lvl="1">
              <a:lnSpc>
                <a:spcPct val="150000"/>
              </a:lnSpc>
            </a:pPr>
            <a:r>
              <a:rPr lang="en-US" sz="1799" dirty="0">
                <a:latin typeface="Footlight MT Light" panose="0204060206030A020304" pitchFamily="18" charset="0"/>
                <a:cs typeface="Aharoni" panose="02010803020104030203" pitchFamily="2" charset="-79"/>
              </a:rPr>
              <a:t>(VVC ID Number, Username, Password)</a:t>
            </a:r>
          </a:p>
        </p:txBody>
      </p:sp>
      <p:sp>
        <p:nvSpPr>
          <p:cNvPr id="8" name="Rectangle 7"/>
          <p:cNvSpPr/>
          <p:nvPr/>
        </p:nvSpPr>
        <p:spPr>
          <a:xfrm>
            <a:off x="-234693" y="395453"/>
            <a:ext cx="5841929" cy="584623"/>
          </a:xfrm>
          <a:prstGeom prst="rect">
            <a:avLst/>
          </a:prstGeom>
        </p:spPr>
        <p:txBody>
          <a:bodyPr wrap="square">
            <a:spAutoFit/>
          </a:bodyPr>
          <a:lstStyle/>
          <a:p>
            <a:pPr algn="ctr"/>
            <a:r>
              <a:rPr lang="en-US" sz="3199" dirty="0">
                <a:latin typeface="Copperplate Gothic Bold" panose="020E0705020206020404" pitchFamily="34" charset="0"/>
                <a:cs typeface="Aharoni" panose="02010803020104030203" pitchFamily="2" charset="-79"/>
              </a:rPr>
              <a:t>Things to Remember</a:t>
            </a:r>
          </a:p>
        </p:txBody>
      </p:sp>
      <p:sp>
        <p:nvSpPr>
          <p:cNvPr id="3" name="AutoShape 2" descr="Image result for need to remember"/>
          <p:cNvSpPr>
            <a:spLocks noChangeAspect="1" noChangeArrowheads="1"/>
          </p:cNvSpPr>
          <p:nvPr/>
        </p:nvSpPr>
        <p:spPr bwMode="auto">
          <a:xfrm>
            <a:off x="155533" y="-143532"/>
            <a:ext cx="1947854" cy="19478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1799"/>
          </a:p>
        </p:txBody>
      </p:sp>
      <p:pic>
        <p:nvPicPr>
          <p:cNvPr id="9" name="Picture 8"/>
          <p:cNvPicPr>
            <a:picLocks noChangeAspect="1"/>
          </p:cNvPicPr>
          <p:nvPr/>
        </p:nvPicPr>
        <p:blipFill>
          <a:blip r:embed="rId2">
            <a:alphaModFix amt="10000"/>
          </a:blip>
          <a:stretch>
            <a:fillRect/>
          </a:stretch>
        </p:blipFill>
        <p:spPr>
          <a:xfrm>
            <a:off x="566933" y="1519061"/>
            <a:ext cx="5523787" cy="3805276"/>
          </a:xfrm>
          <a:prstGeom prst="rect">
            <a:avLst/>
          </a:prstGeom>
        </p:spPr>
      </p:pic>
      <p:pic>
        <p:nvPicPr>
          <p:cNvPr id="5" name="Picture 4">
            <a:extLst>
              <a:ext uri="{FF2B5EF4-FFF2-40B4-BE49-F238E27FC236}">
                <a16:creationId xmlns:a16="http://schemas.microsoft.com/office/drawing/2014/main" id="{FE030A5A-EE8C-4920-956B-80C8356CD239}"/>
              </a:ext>
            </a:extLst>
          </p:cNvPr>
          <p:cNvPicPr>
            <a:picLocks noChangeAspect="1"/>
          </p:cNvPicPr>
          <p:nvPr/>
        </p:nvPicPr>
        <p:blipFill rotWithShape="1">
          <a:blip r:embed="rId3"/>
          <a:srcRect b="6383"/>
          <a:stretch/>
        </p:blipFill>
        <p:spPr>
          <a:xfrm>
            <a:off x="6553796" y="-1"/>
            <a:ext cx="5618501" cy="3916700"/>
          </a:xfrm>
          <a:prstGeom prst="rect">
            <a:avLst/>
          </a:prstGeom>
        </p:spPr>
      </p:pic>
      <p:sp>
        <p:nvSpPr>
          <p:cNvPr id="10" name="Rectangle 9">
            <a:extLst>
              <a:ext uri="{FF2B5EF4-FFF2-40B4-BE49-F238E27FC236}">
                <a16:creationId xmlns:a16="http://schemas.microsoft.com/office/drawing/2014/main" id="{DBCE8066-F177-40D6-91C8-B9AA7F16B613}"/>
              </a:ext>
            </a:extLst>
          </p:cNvPr>
          <p:cNvSpPr/>
          <p:nvPr/>
        </p:nvSpPr>
        <p:spPr>
          <a:xfrm>
            <a:off x="8456612" y="1252819"/>
            <a:ext cx="2059903" cy="3810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25F991A-55D2-4920-A536-628A40CD796F}"/>
              </a:ext>
            </a:extLst>
          </p:cNvPr>
          <p:cNvSpPr txBox="1"/>
          <p:nvPr/>
        </p:nvSpPr>
        <p:spPr>
          <a:xfrm>
            <a:off x="6704012" y="3916699"/>
            <a:ext cx="5484813" cy="3062377"/>
          </a:xfrm>
          <a:prstGeom prst="rect">
            <a:avLst/>
          </a:prstGeom>
          <a:solidFill>
            <a:schemeClr val="bg1"/>
          </a:solidFill>
        </p:spPr>
        <p:txBody>
          <a:bodyPr wrap="square">
            <a:spAutoFit/>
          </a:bodyPr>
          <a:lstStyle/>
          <a:p>
            <a:pPr marL="0" marR="0"/>
            <a:r>
              <a:rPr lang="en-US" sz="2800" b="1" dirty="0">
                <a:effectLst/>
                <a:latin typeface="Calibri" panose="020F0502020204030204" pitchFamily="34" charset="0"/>
              </a:rPr>
              <a:t>WHAT'S NEXT?</a:t>
            </a:r>
          </a:p>
          <a:p>
            <a:pPr marL="0" marR="0"/>
            <a:endParaRPr lang="en-US" sz="500" b="1" dirty="0">
              <a:effectLst/>
              <a:latin typeface="Calibri" panose="020F0502020204030204" pitchFamily="34" charset="0"/>
            </a:endParaRPr>
          </a:p>
          <a:p>
            <a:pPr marL="0" marR="0"/>
            <a:r>
              <a:rPr lang="en-US" sz="1600" dirty="0">
                <a:effectLst/>
                <a:latin typeface="Calibri" panose="020F0502020204030204" pitchFamily="34" charset="0"/>
                <a:ea typeface="Calibri" panose="020F0502020204030204" pitchFamily="34" charset="0"/>
              </a:rPr>
              <a:t>Login to </a:t>
            </a:r>
            <a:r>
              <a:rPr lang="en-US" sz="1600" u="sng" dirty="0">
                <a:solidFill>
                  <a:srgbClr val="0066FF"/>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Navigate (http://www.vvc.edu/navigate)</a:t>
            </a:r>
            <a:r>
              <a:rPr lang="en-US" sz="1600" dirty="0">
                <a:effectLst/>
                <a:latin typeface="Calibri" panose="020F0502020204030204" pitchFamily="34" charset="0"/>
                <a:ea typeface="Calibri" panose="020F0502020204030204" pitchFamily="34" charset="0"/>
              </a:rPr>
              <a:t> using your "My VVC" User Name and follow the instructions shown. Use Chrome or Firefox as your internet browser. Copy and paste the link if you need to. It will not work on Internet Explorer.</a:t>
            </a:r>
          </a:p>
          <a:p>
            <a:pPr marL="0" marR="0"/>
            <a:endParaRPr lang="en-US" sz="1600" dirty="0">
              <a:effectLst/>
              <a:latin typeface="Calibri" panose="020F0502020204030204" pitchFamily="34" charset="0"/>
              <a:ea typeface="Calibri" panose="020F0502020204030204" pitchFamily="34" charset="0"/>
            </a:endParaRPr>
          </a:p>
          <a:p>
            <a:r>
              <a:rPr lang="en-US" sz="1600" dirty="0">
                <a:effectLst/>
                <a:latin typeface="Calibri" panose="020F0502020204030204" pitchFamily="34" charset="0"/>
                <a:ea typeface="Calibri" panose="020F0502020204030204" pitchFamily="34" charset="0"/>
              </a:rPr>
              <a:t>Once logged in you will be guided through the next steps and have access to your student information. </a:t>
            </a:r>
            <a:r>
              <a:rPr lang="en-US" sz="1600" u="sng" dirty="0">
                <a:solidFill>
                  <a:srgbClr val="0066FF"/>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Navigate</a:t>
            </a:r>
            <a:r>
              <a:rPr lang="en-US" sz="1600" dirty="0">
                <a:effectLst/>
                <a:latin typeface="Calibri" panose="020F0502020204030204" pitchFamily="34" charset="0"/>
                <a:ea typeface="Calibri" panose="020F0502020204030204" pitchFamily="34" charset="0"/>
              </a:rPr>
              <a:t> will direct you through enrollment, financial aid, and other resources that will help you succeed at Victor Valley College.</a:t>
            </a:r>
          </a:p>
          <a:p>
            <a:endParaRPr lang="en-US" sz="1600" dirty="0"/>
          </a:p>
        </p:txBody>
      </p:sp>
      <p:cxnSp>
        <p:nvCxnSpPr>
          <p:cNvPr id="13" name="Straight Connector 12">
            <a:extLst>
              <a:ext uri="{FF2B5EF4-FFF2-40B4-BE49-F238E27FC236}">
                <a16:creationId xmlns:a16="http://schemas.microsoft.com/office/drawing/2014/main" id="{097EBCDF-8F6E-4DF5-A2B9-C4E640C3E7AE}"/>
              </a:ext>
            </a:extLst>
          </p:cNvPr>
          <p:cNvCxnSpPr/>
          <p:nvPr/>
        </p:nvCxnSpPr>
        <p:spPr>
          <a:xfrm>
            <a:off x="6246812" y="457200"/>
            <a:ext cx="0" cy="586740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3281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57080" y="1167652"/>
            <a:ext cx="7008931" cy="534063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defRPr/>
            </a:pPr>
            <a:r>
              <a:rPr lang="en-US" sz="2400" dirty="0">
                <a:solidFill>
                  <a:schemeClr val="tx1"/>
                </a:solidFill>
                <a:latin typeface="Footlight MT Light" panose="0204060206030A020304" pitchFamily="18" charset="0"/>
              </a:rPr>
              <a:t>All students pay enrollment fees of </a:t>
            </a:r>
            <a:r>
              <a:rPr lang="en-US" sz="2400" b="1" u="sng" dirty="0">
                <a:solidFill>
                  <a:schemeClr val="tx1"/>
                </a:solidFill>
                <a:latin typeface="Footlight MT Light" panose="0204060206030A020304" pitchFamily="18" charset="0"/>
              </a:rPr>
              <a:t>$46 </a:t>
            </a:r>
            <a:r>
              <a:rPr lang="en-US" sz="2400" dirty="0">
                <a:solidFill>
                  <a:schemeClr val="tx1"/>
                </a:solidFill>
                <a:latin typeface="Footlight MT Light" panose="0204060206030A020304" pitchFamily="18" charset="0"/>
              </a:rPr>
              <a:t>per unit </a:t>
            </a:r>
          </a:p>
          <a:p>
            <a:pPr marL="0" indent="0" algn="ctr">
              <a:buNone/>
              <a:defRPr/>
            </a:pPr>
            <a:r>
              <a:rPr lang="en-US" sz="2400" dirty="0">
                <a:solidFill>
                  <a:schemeClr val="tx1"/>
                </a:solidFill>
                <a:latin typeface="Footlight MT Light" panose="0204060206030A020304" pitchFamily="18" charset="0"/>
              </a:rPr>
              <a:t>	</a:t>
            </a:r>
          </a:p>
          <a:p>
            <a:pPr>
              <a:defRPr/>
            </a:pPr>
            <a:r>
              <a:rPr lang="en-US" sz="2400" b="1" dirty="0">
                <a:solidFill>
                  <a:schemeClr val="tx1"/>
                </a:solidFill>
                <a:latin typeface="Footlight MT Light" panose="0204060206030A020304" pitchFamily="18" charset="0"/>
              </a:rPr>
              <a:t>Out of State (Non-Resident students) </a:t>
            </a:r>
            <a:r>
              <a:rPr lang="en-US" sz="2400" dirty="0">
                <a:solidFill>
                  <a:schemeClr val="tx1"/>
                </a:solidFill>
                <a:latin typeface="Footlight MT Light" panose="0204060206030A020304" pitchFamily="18" charset="0"/>
              </a:rPr>
              <a:t>pay tuition fees of </a:t>
            </a:r>
            <a:r>
              <a:rPr lang="en-US" sz="2400" b="1" dirty="0">
                <a:solidFill>
                  <a:schemeClr val="tx1"/>
                </a:solidFill>
                <a:latin typeface="Footlight MT Light" panose="0204060206030A020304" pitchFamily="18" charset="0"/>
              </a:rPr>
              <a:t>$234 </a:t>
            </a:r>
            <a:r>
              <a:rPr lang="en-US" sz="2400" dirty="0">
                <a:solidFill>
                  <a:schemeClr val="tx1"/>
                </a:solidFill>
                <a:latin typeface="Footlight MT Light" panose="0204060206030A020304" pitchFamily="18" charset="0"/>
              </a:rPr>
              <a:t>per unit </a:t>
            </a:r>
            <a:r>
              <a:rPr lang="en-US" sz="2400" i="1" dirty="0">
                <a:solidFill>
                  <a:schemeClr val="tx1"/>
                </a:solidFill>
                <a:latin typeface="Footlight MT Light" panose="0204060206030A020304" pitchFamily="18" charset="0"/>
              </a:rPr>
              <a:t>(subject to change)</a:t>
            </a:r>
          </a:p>
          <a:p>
            <a:pPr>
              <a:defRPr/>
            </a:pPr>
            <a:endParaRPr lang="en-US" sz="2400" dirty="0">
              <a:solidFill>
                <a:schemeClr val="tx1"/>
              </a:solidFill>
              <a:latin typeface="Footlight MT Light" panose="0204060206030A020304" pitchFamily="18" charset="0"/>
            </a:endParaRPr>
          </a:p>
          <a:p>
            <a:pPr>
              <a:defRPr/>
            </a:pPr>
            <a:r>
              <a:rPr lang="en-US" sz="2400" dirty="0">
                <a:solidFill>
                  <a:schemeClr val="tx1"/>
                </a:solidFill>
                <a:latin typeface="Footlight MT Light" panose="0204060206030A020304" pitchFamily="18" charset="0"/>
              </a:rPr>
              <a:t>Total of student fees: About </a:t>
            </a:r>
            <a:r>
              <a:rPr lang="en-US" sz="2400" b="1" dirty="0">
                <a:solidFill>
                  <a:schemeClr val="tx1"/>
                </a:solidFill>
                <a:latin typeface="Footlight MT Light" panose="0204060206030A020304" pitchFamily="18" charset="0"/>
              </a:rPr>
              <a:t>$22 </a:t>
            </a:r>
            <a:r>
              <a:rPr lang="en-US" sz="2400" dirty="0">
                <a:solidFill>
                  <a:schemeClr val="tx1"/>
                </a:solidFill>
                <a:latin typeface="Footlight MT Light" panose="0204060206030A020304" pitchFamily="18" charset="0"/>
              </a:rPr>
              <a:t>- </a:t>
            </a:r>
            <a:r>
              <a:rPr lang="en-US" sz="1600" dirty="0">
                <a:solidFill>
                  <a:schemeClr val="tx1"/>
                </a:solidFill>
                <a:latin typeface="Footlight MT Light" panose="0204060206030A020304" pitchFamily="18" charset="0"/>
              </a:rPr>
              <a:t>includes ASB card (free attendance to theater, sports, and some discounts in community), student center fee (used to maintain Student </a:t>
            </a:r>
            <a:r>
              <a:rPr lang="en-US" sz="1600" dirty="0" err="1">
                <a:solidFill>
                  <a:schemeClr val="tx1"/>
                </a:solidFill>
                <a:latin typeface="Footlight MT Light" panose="0204060206030A020304" pitchFamily="18" charset="0"/>
              </a:rPr>
              <a:t>Activites</a:t>
            </a:r>
            <a:r>
              <a:rPr lang="en-US" sz="1600" dirty="0">
                <a:solidFill>
                  <a:schemeClr val="tx1"/>
                </a:solidFill>
                <a:latin typeface="Footlight MT Light" panose="0204060206030A020304" pitchFamily="18" charset="0"/>
              </a:rPr>
              <a:t> Center), representation fee (</a:t>
            </a:r>
            <a:r>
              <a:rPr lang="en-US" sz="1600" dirty="0"/>
              <a:t>p</a:t>
            </a:r>
            <a:r>
              <a:rPr lang="en-US" sz="1600" dirty="0">
                <a:latin typeface="Footlight MT Light" panose="0204060206030A020304" pitchFamily="18" charset="0"/>
              </a:rPr>
              <a:t>rovides support for student governmental affairs representation</a:t>
            </a:r>
            <a:r>
              <a:rPr lang="en-US" sz="1600" dirty="0"/>
              <a:t>)</a:t>
            </a:r>
            <a:r>
              <a:rPr lang="en-US" sz="1600" dirty="0">
                <a:solidFill>
                  <a:schemeClr val="tx1"/>
                </a:solidFill>
                <a:latin typeface="Footlight MT Light" panose="0204060206030A020304" pitchFamily="18" charset="0"/>
              </a:rPr>
              <a:t> and student transportation fee (affords VVC students free access to public transportation)</a:t>
            </a:r>
          </a:p>
          <a:p>
            <a:pPr>
              <a:defRPr/>
            </a:pPr>
            <a:endParaRPr lang="en-US" sz="2400" dirty="0">
              <a:solidFill>
                <a:schemeClr val="tx1"/>
              </a:solidFill>
              <a:latin typeface="Footlight MT Light" panose="0204060206030A020304" pitchFamily="18" charset="0"/>
            </a:endParaRPr>
          </a:p>
          <a:p>
            <a:pPr>
              <a:defRPr/>
            </a:pPr>
            <a:r>
              <a:rPr lang="en-US" sz="2400" dirty="0">
                <a:solidFill>
                  <a:schemeClr val="tx1"/>
                </a:solidFill>
                <a:latin typeface="Footlight MT Light" panose="0204060206030A020304" pitchFamily="18" charset="0"/>
              </a:rPr>
              <a:t>Other: Textbooks, class related materials…</a:t>
            </a:r>
          </a:p>
        </p:txBody>
      </p:sp>
      <p:sp>
        <p:nvSpPr>
          <p:cNvPr id="3" name="Rectangle 2"/>
          <p:cNvSpPr txBox="1">
            <a:spLocks noChangeArrowheads="1"/>
          </p:cNvSpPr>
          <p:nvPr/>
        </p:nvSpPr>
        <p:spPr>
          <a:xfrm>
            <a:off x="457080" y="275460"/>
            <a:ext cx="8227457" cy="114270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599" dirty="0">
                <a:latin typeface="Copperplate Gothic Bold" panose="020E0705020206020404" pitchFamily="34" charset="0"/>
              </a:rPr>
              <a:t>Cost of Attendance </a:t>
            </a:r>
          </a:p>
        </p:txBody>
      </p:sp>
      <p:pic>
        <p:nvPicPr>
          <p:cNvPr id="4" name="Picture 3"/>
          <p:cNvPicPr>
            <a:picLocks noChangeAspect="1"/>
          </p:cNvPicPr>
          <p:nvPr/>
        </p:nvPicPr>
        <p:blipFill>
          <a:blip r:embed="rId2"/>
          <a:stretch>
            <a:fillRect/>
          </a:stretch>
        </p:blipFill>
        <p:spPr>
          <a:xfrm>
            <a:off x="8456612" y="1905000"/>
            <a:ext cx="2971800" cy="2943225"/>
          </a:xfrm>
          <a:prstGeom prst="rect">
            <a:avLst/>
          </a:prstGeom>
        </p:spPr>
      </p:pic>
    </p:spTree>
    <p:extLst>
      <p:ext uri="{BB962C8B-B14F-4D97-AF65-F5344CB8AC3E}">
        <p14:creationId xmlns:p14="http://schemas.microsoft.com/office/powerpoint/2010/main" val="45465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3412" y="392860"/>
            <a:ext cx="7491010" cy="1015773"/>
          </a:xfrm>
        </p:spPr>
        <p:txBody>
          <a:bodyPr>
            <a:normAutofit fontScale="90000"/>
          </a:bodyPr>
          <a:lstStyle/>
          <a:p>
            <a:r>
              <a:rPr lang="en-US" sz="2799" b="1" dirty="0">
                <a:solidFill>
                  <a:schemeClr val="tx1"/>
                </a:solidFill>
                <a:latin typeface="Copperplate Gothic Bold" panose="020E0705020206020404" pitchFamily="34" charset="0"/>
              </a:rPr>
              <a:t>Step 2: Apply For Financial Aid </a:t>
            </a:r>
            <a:br>
              <a:rPr lang="en-US" sz="2799" b="1" dirty="0">
                <a:solidFill>
                  <a:schemeClr val="tx1"/>
                </a:solidFill>
                <a:latin typeface="Copperplate Gothic Bold" panose="020E0705020206020404" pitchFamily="34" charset="0"/>
              </a:rPr>
            </a:br>
            <a:r>
              <a:rPr lang="en-US" sz="2799" b="1" dirty="0">
                <a:solidFill>
                  <a:schemeClr val="tx1"/>
                </a:solidFill>
                <a:latin typeface="Copperplate Gothic Bold" panose="020E0705020206020404" pitchFamily="34" charset="0"/>
              </a:rPr>
              <a:t>			</a:t>
            </a:r>
            <a:r>
              <a:rPr lang="en-US" sz="1999" b="1" dirty="0">
                <a:solidFill>
                  <a:schemeClr val="tx1"/>
                </a:solidFill>
                <a:latin typeface="Century" panose="02040604050505020304" pitchFamily="18" charset="0"/>
              </a:rPr>
              <a:t>(Complete your FAFSA or CA Dream Act application)</a:t>
            </a:r>
          </a:p>
        </p:txBody>
      </p:sp>
      <p:sp>
        <p:nvSpPr>
          <p:cNvPr id="6" name="Content Placeholder 2"/>
          <p:cNvSpPr txBox="1">
            <a:spLocks/>
          </p:cNvSpPr>
          <p:nvPr/>
        </p:nvSpPr>
        <p:spPr>
          <a:xfrm>
            <a:off x="227012" y="1408633"/>
            <a:ext cx="8668945" cy="1295400"/>
          </a:xfrm>
          <a:prstGeom prst="rect">
            <a:avLst/>
          </a:prstGeom>
        </p:spPr>
        <p:txBody>
          <a:bodyPr vert="horz" lIns="91416" tIns="45708" rIns="91416" bIns="45708"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399" b="1" dirty="0">
                <a:solidFill>
                  <a:schemeClr val="tx1"/>
                </a:solidFill>
                <a:latin typeface="Footlight MT Light" panose="0204060206030A020304" pitchFamily="18" charset="0"/>
              </a:rPr>
              <a:t>What is FAFSA?</a:t>
            </a:r>
          </a:p>
          <a:p>
            <a:pPr marL="0" indent="0">
              <a:spcBef>
                <a:spcPts val="0"/>
              </a:spcBef>
              <a:buNone/>
            </a:pPr>
            <a:r>
              <a:rPr lang="en-US" sz="1999" b="1" dirty="0">
                <a:solidFill>
                  <a:schemeClr val="tx1"/>
                </a:solidFill>
                <a:latin typeface="Footlight MT Light" panose="0204060206030A020304" pitchFamily="18" charset="0"/>
              </a:rPr>
              <a:t>	</a:t>
            </a:r>
            <a:r>
              <a:rPr lang="en-US" sz="1999" u="sng" dirty="0">
                <a:solidFill>
                  <a:schemeClr val="tx1"/>
                </a:solidFill>
                <a:latin typeface="Footlight MT Light" panose="0204060206030A020304" pitchFamily="18" charset="0"/>
              </a:rPr>
              <a:t>F</a:t>
            </a:r>
            <a:r>
              <a:rPr lang="en-US" sz="1999" dirty="0">
                <a:solidFill>
                  <a:schemeClr val="tx1"/>
                </a:solidFill>
                <a:latin typeface="Footlight MT Light" panose="0204060206030A020304" pitchFamily="18" charset="0"/>
              </a:rPr>
              <a:t>ree </a:t>
            </a:r>
            <a:r>
              <a:rPr lang="en-US" sz="1999" u="sng" dirty="0">
                <a:solidFill>
                  <a:schemeClr val="tx1"/>
                </a:solidFill>
                <a:latin typeface="Footlight MT Light" panose="0204060206030A020304" pitchFamily="18" charset="0"/>
              </a:rPr>
              <a:t>A</a:t>
            </a:r>
            <a:r>
              <a:rPr lang="en-US" sz="1999" dirty="0">
                <a:solidFill>
                  <a:schemeClr val="tx1"/>
                </a:solidFill>
                <a:latin typeface="Footlight MT Light" panose="0204060206030A020304" pitchFamily="18" charset="0"/>
              </a:rPr>
              <a:t>pplication for </a:t>
            </a:r>
            <a:r>
              <a:rPr lang="en-US" sz="1999" u="sng" dirty="0">
                <a:solidFill>
                  <a:schemeClr val="tx1"/>
                </a:solidFill>
                <a:latin typeface="Footlight MT Light" panose="0204060206030A020304" pitchFamily="18" charset="0"/>
              </a:rPr>
              <a:t>F</a:t>
            </a:r>
            <a:r>
              <a:rPr lang="en-US" sz="1999" dirty="0">
                <a:solidFill>
                  <a:schemeClr val="tx1"/>
                </a:solidFill>
                <a:latin typeface="Footlight MT Light" panose="0204060206030A020304" pitchFamily="18" charset="0"/>
              </a:rPr>
              <a:t>ederal </a:t>
            </a:r>
            <a:r>
              <a:rPr lang="en-US" sz="1999" u="sng" dirty="0">
                <a:solidFill>
                  <a:schemeClr val="tx1"/>
                </a:solidFill>
                <a:latin typeface="Footlight MT Light" panose="0204060206030A020304" pitchFamily="18" charset="0"/>
              </a:rPr>
              <a:t>S</a:t>
            </a:r>
            <a:r>
              <a:rPr lang="en-US" sz="1999" dirty="0">
                <a:solidFill>
                  <a:schemeClr val="tx1"/>
                </a:solidFill>
                <a:latin typeface="Footlight MT Light" panose="0204060206030A020304" pitchFamily="18" charset="0"/>
              </a:rPr>
              <a:t>tudent </a:t>
            </a:r>
            <a:r>
              <a:rPr lang="en-US" sz="1999" u="sng" dirty="0">
                <a:solidFill>
                  <a:schemeClr val="tx1"/>
                </a:solidFill>
                <a:latin typeface="Footlight MT Light" panose="0204060206030A020304" pitchFamily="18" charset="0"/>
              </a:rPr>
              <a:t>A</a:t>
            </a:r>
            <a:r>
              <a:rPr lang="en-US" sz="1999" dirty="0">
                <a:solidFill>
                  <a:schemeClr val="tx1"/>
                </a:solidFill>
                <a:latin typeface="Footlight MT Light" panose="0204060206030A020304" pitchFamily="18" charset="0"/>
              </a:rPr>
              <a:t>id </a:t>
            </a:r>
          </a:p>
          <a:p>
            <a:pPr marL="0" indent="0">
              <a:spcBef>
                <a:spcPts val="0"/>
              </a:spcBef>
              <a:buNone/>
            </a:pPr>
            <a:r>
              <a:rPr lang="en-US" sz="1999" dirty="0">
                <a:solidFill>
                  <a:schemeClr val="tx1"/>
                </a:solidFill>
                <a:latin typeface="Footlight MT Light" panose="0204060206030A020304" pitchFamily="18" charset="0"/>
              </a:rPr>
              <a:t>	Free application to apply for financial aid for college</a:t>
            </a: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2684262424"/>
              </p:ext>
            </p:extLst>
          </p:nvPr>
        </p:nvGraphicFramePr>
        <p:xfrm>
          <a:off x="6018212" y="2819400"/>
          <a:ext cx="60198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oup 8"/>
          <p:cNvGrpSpPr/>
          <p:nvPr/>
        </p:nvGrpSpPr>
        <p:grpSpPr>
          <a:xfrm>
            <a:off x="647660" y="3124200"/>
            <a:ext cx="1981200" cy="1151375"/>
            <a:chOff x="7590" y="1785"/>
            <a:chExt cx="2169914" cy="1301948"/>
          </a:xfrm>
          <a:scene3d>
            <a:camera prst="orthographicFront"/>
            <a:lightRig rig="flat" dir="t"/>
          </a:scene3d>
        </p:grpSpPr>
        <p:sp>
          <p:nvSpPr>
            <p:cNvPr id="10" name="Rectangle 9"/>
            <p:cNvSpPr/>
            <p:nvPr/>
          </p:nvSpPr>
          <p:spPr>
            <a:xfrm>
              <a:off x="7590" y="1785"/>
              <a:ext cx="2169914" cy="1301948"/>
            </a:xfrm>
            <a:prstGeom prst="rect">
              <a:avLst/>
            </a:prstGeom>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1" name="TextBox 10"/>
            <p:cNvSpPr txBox="1"/>
            <p:nvPr/>
          </p:nvSpPr>
          <p:spPr>
            <a:xfrm>
              <a:off x="7590" y="1785"/>
              <a:ext cx="2169914" cy="13019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US Citizen or eligible non-citizen (permanent resident)</a:t>
              </a:r>
            </a:p>
          </p:txBody>
        </p:sp>
      </p:grpSp>
      <p:grpSp>
        <p:nvGrpSpPr>
          <p:cNvPr id="12" name="Group 11"/>
          <p:cNvGrpSpPr/>
          <p:nvPr/>
        </p:nvGrpSpPr>
        <p:grpSpPr>
          <a:xfrm>
            <a:off x="622686" y="4419600"/>
            <a:ext cx="2006174" cy="1301948"/>
            <a:chOff x="2394495" y="1785"/>
            <a:chExt cx="2169914" cy="1301948"/>
          </a:xfrm>
          <a:scene3d>
            <a:camera prst="orthographicFront"/>
            <a:lightRig rig="flat" dir="t"/>
          </a:scene3d>
        </p:grpSpPr>
        <p:sp>
          <p:nvSpPr>
            <p:cNvPr id="13" name="Rectangle 12"/>
            <p:cNvSpPr/>
            <p:nvPr/>
          </p:nvSpPr>
          <p:spPr>
            <a:xfrm>
              <a:off x="2394495" y="1785"/>
              <a:ext cx="2169914" cy="1301948"/>
            </a:xfrm>
            <a:prstGeom prst="rect">
              <a:avLst/>
            </a:prstGeom>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4" name="TextBox 13"/>
            <p:cNvSpPr txBox="1"/>
            <p:nvPr/>
          </p:nvSpPr>
          <p:spPr>
            <a:xfrm>
              <a:off x="2394495" y="1785"/>
              <a:ext cx="2169914" cy="13019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Have a valid Social Security Number</a:t>
              </a:r>
            </a:p>
          </p:txBody>
        </p:sp>
      </p:grpSp>
      <p:grpSp>
        <p:nvGrpSpPr>
          <p:cNvPr id="15" name="Group 14"/>
          <p:cNvGrpSpPr/>
          <p:nvPr/>
        </p:nvGrpSpPr>
        <p:grpSpPr>
          <a:xfrm>
            <a:off x="2741612" y="4419600"/>
            <a:ext cx="2041300" cy="2209800"/>
            <a:chOff x="7590" y="1520725"/>
            <a:chExt cx="2169914" cy="1301948"/>
          </a:xfrm>
          <a:scene3d>
            <a:camera prst="orthographicFront"/>
            <a:lightRig rig="flat" dir="t"/>
          </a:scene3d>
        </p:grpSpPr>
        <p:sp>
          <p:nvSpPr>
            <p:cNvPr id="16" name="Rectangle 15"/>
            <p:cNvSpPr/>
            <p:nvPr/>
          </p:nvSpPr>
          <p:spPr>
            <a:xfrm>
              <a:off x="7590" y="1520725"/>
              <a:ext cx="2169914" cy="1301948"/>
            </a:xfrm>
            <a:prstGeom prst="rect">
              <a:avLst/>
            </a:prstGeom>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7" name="TextBox 16"/>
            <p:cNvSpPr txBox="1"/>
            <p:nvPr/>
          </p:nvSpPr>
          <p:spPr>
            <a:xfrm>
              <a:off x="7590" y="1520725"/>
              <a:ext cx="2169914" cy="13019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***Have a high school diploma or a General Education Development (GED) certificate</a:t>
              </a:r>
            </a:p>
          </p:txBody>
        </p:sp>
      </p:grpSp>
      <p:grpSp>
        <p:nvGrpSpPr>
          <p:cNvPr id="18" name="Group 17"/>
          <p:cNvGrpSpPr/>
          <p:nvPr/>
        </p:nvGrpSpPr>
        <p:grpSpPr>
          <a:xfrm>
            <a:off x="2741612" y="3114541"/>
            <a:ext cx="2041300" cy="1161034"/>
            <a:chOff x="1201042" y="3039665"/>
            <a:chExt cx="2169914" cy="1301948"/>
          </a:xfrm>
          <a:scene3d>
            <a:camera prst="orthographicFront"/>
            <a:lightRig rig="flat" dir="t"/>
          </a:scene3d>
        </p:grpSpPr>
        <p:sp>
          <p:nvSpPr>
            <p:cNvPr id="19" name="Rectangle 18"/>
            <p:cNvSpPr/>
            <p:nvPr/>
          </p:nvSpPr>
          <p:spPr>
            <a:xfrm>
              <a:off x="1201042" y="3039665"/>
              <a:ext cx="2169914" cy="1301948"/>
            </a:xfrm>
            <a:prstGeom prst="rect">
              <a:avLst/>
            </a:prstGeom>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20" name="TextBox 19"/>
            <p:cNvSpPr txBox="1"/>
            <p:nvPr/>
          </p:nvSpPr>
          <p:spPr>
            <a:xfrm>
              <a:off x="1201042" y="3039665"/>
              <a:ext cx="1988908" cy="13019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Working toward a degree or certificate in an eligible program</a:t>
              </a:r>
            </a:p>
          </p:txBody>
        </p:sp>
      </p:grpSp>
    </p:spTree>
    <p:extLst>
      <p:ext uri="{BB962C8B-B14F-4D97-AF65-F5344CB8AC3E}">
        <p14:creationId xmlns:p14="http://schemas.microsoft.com/office/powerpoint/2010/main" val="19613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5612" y="603001"/>
            <a:ext cx="5867400" cy="477054"/>
          </a:xfrm>
          <a:prstGeom prst="rect">
            <a:avLst/>
          </a:prstGeom>
        </p:spPr>
        <p:txBody>
          <a:bodyPr wrap="square">
            <a:spAutoFit/>
          </a:bodyPr>
          <a:lstStyle/>
          <a:p>
            <a:r>
              <a:rPr lang="en-US" sz="2500" b="1" dirty="0">
                <a:latin typeface="Footlight MT Light" panose="0204060206030A020304" pitchFamily="18" charset="0"/>
              </a:rPr>
              <a:t>California Dream Act Application </a:t>
            </a:r>
            <a:endParaRPr lang="en-US" sz="2500" dirty="0"/>
          </a:p>
        </p:txBody>
      </p:sp>
      <p:sp>
        <p:nvSpPr>
          <p:cNvPr id="6" name="Content Placeholder 2"/>
          <p:cNvSpPr txBox="1">
            <a:spLocks/>
          </p:cNvSpPr>
          <p:nvPr/>
        </p:nvSpPr>
        <p:spPr>
          <a:xfrm>
            <a:off x="989012" y="1219200"/>
            <a:ext cx="9067800" cy="1053545"/>
          </a:xfrm>
          <a:prstGeom prst="rect">
            <a:avLst/>
          </a:prstGeom>
          <a:solidFill>
            <a:schemeClr val="bg1"/>
          </a:solidFill>
          <a:ln w="57150">
            <a:solidFill>
              <a:schemeClr val="accent2">
                <a:lumMod val="60000"/>
                <a:lumOff val="40000"/>
              </a:schemeClr>
            </a:solidFill>
          </a:ln>
        </p:spPr>
        <p:txBody>
          <a:bodyPr vert="horz" lIns="91416" tIns="45708" rIns="91416" bIns="45708"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spcBef>
                <a:spcPts val="0"/>
              </a:spcBef>
              <a:buNone/>
            </a:pPr>
            <a:r>
              <a:rPr lang="en-US" sz="1999" dirty="0">
                <a:solidFill>
                  <a:schemeClr val="tx1"/>
                </a:solidFill>
                <a:latin typeface="Footlight MT Light" panose="0204060206030A020304" pitchFamily="18" charset="0"/>
              </a:rPr>
              <a:t>-</a:t>
            </a:r>
            <a:r>
              <a:rPr lang="en-US" sz="2000" dirty="0">
                <a:solidFill>
                  <a:schemeClr val="tx1"/>
                </a:solidFill>
                <a:latin typeface="Footlight MT Light" panose="0204060206030A020304" pitchFamily="18" charset="0"/>
              </a:rPr>
              <a:t>Allows undocumented and nonresident students who qualify for non-resident exemption to receive certain types of financial aid. In addition, the California Dream Act, allows eligible students to pay in-state tuition at any public college in California. </a:t>
            </a:r>
          </a:p>
        </p:txBody>
      </p:sp>
      <p:sp>
        <p:nvSpPr>
          <p:cNvPr id="7" name="Rectangle 6"/>
          <p:cNvSpPr/>
          <p:nvPr/>
        </p:nvSpPr>
        <p:spPr>
          <a:xfrm>
            <a:off x="303212" y="2667000"/>
            <a:ext cx="11582400" cy="3847207"/>
          </a:xfrm>
          <a:prstGeom prst="rect">
            <a:avLst/>
          </a:prstGeom>
          <a:solidFill>
            <a:schemeClr val="bg1"/>
          </a:solidFill>
          <a:ln w="57150">
            <a:solidFill>
              <a:schemeClr val="accent1">
                <a:lumMod val="60000"/>
                <a:lumOff val="40000"/>
              </a:schemeClr>
            </a:solidFill>
          </a:ln>
        </p:spPr>
        <p:txBody>
          <a:bodyPr wrap="square">
            <a:spAutoFit/>
          </a:bodyPr>
          <a:lstStyle/>
          <a:p>
            <a:pPr algn="ctr"/>
            <a:r>
              <a:rPr lang="en-US" b="1" dirty="0">
                <a:latin typeface="Footlight MT Light" panose="0204060206030A020304" pitchFamily="18" charset="0"/>
              </a:rPr>
              <a:t>Students need to meet the following California nonresident tuition exemption (commonly known as AB 540): </a:t>
            </a:r>
          </a:p>
          <a:p>
            <a:endParaRPr lang="en-US" sz="800" dirty="0">
              <a:latin typeface="Footlight MT Light" panose="0204060206030A020304" pitchFamily="18" charset="0"/>
            </a:endParaRPr>
          </a:p>
          <a:p>
            <a:r>
              <a:rPr lang="en-US" sz="1600" dirty="0">
                <a:latin typeface="Footlight MT Light" panose="0204060206030A020304" pitchFamily="18" charset="0"/>
              </a:rPr>
              <a:t>Attendance for three (3) or more years or the equivalent at any of the combination of the following: </a:t>
            </a:r>
          </a:p>
          <a:p>
            <a:r>
              <a:rPr lang="en-US" sz="1600" dirty="0">
                <a:latin typeface="Footlight MT Light" panose="0204060206030A020304" pitchFamily="18" charset="0"/>
              </a:rPr>
              <a:t>	• California high school </a:t>
            </a:r>
          </a:p>
          <a:p>
            <a:r>
              <a:rPr lang="en-US" sz="1600" dirty="0">
                <a:latin typeface="Footlight MT Light" panose="0204060206030A020304" pitchFamily="18" charset="0"/>
              </a:rPr>
              <a:t>	• California adult school </a:t>
            </a:r>
          </a:p>
          <a:p>
            <a:r>
              <a:rPr lang="en-US" sz="1600" dirty="0">
                <a:latin typeface="Footlight MT Light" panose="0204060206030A020304" pitchFamily="18" charset="0"/>
              </a:rPr>
              <a:t>	• California Community College </a:t>
            </a:r>
          </a:p>
          <a:p>
            <a:r>
              <a:rPr lang="en-US" sz="2000" b="1" u="sng" dirty="0">
                <a:latin typeface="Footlight MT Light" panose="0204060206030A020304" pitchFamily="18" charset="0"/>
              </a:rPr>
              <a:t>OR</a:t>
            </a:r>
            <a:r>
              <a:rPr lang="en-US" sz="1600" dirty="0">
                <a:latin typeface="Footlight MT Light" panose="0204060206030A020304" pitchFamily="18" charset="0"/>
              </a:rPr>
              <a:t> </a:t>
            </a:r>
          </a:p>
          <a:p>
            <a:r>
              <a:rPr lang="en-US" sz="1600" dirty="0">
                <a:latin typeface="Footlight MT Light" panose="0204060206030A020304" pitchFamily="18" charset="0"/>
              </a:rPr>
              <a:t>	• Three (3) years of California high school credits </a:t>
            </a:r>
            <a:r>
              <a:rPr lang="en-US" sz="1600" b="1" dirty="0">
                <a:latin typeface="Footlight MT Light" panose="0204060206030A020304" pitchFamily="18" charset="0"/>
              </a:rPr>
              <a:t>and</a:t>
            </a:r>
            <a:r>
              <a:rPr lang="en-US" sz="1600" dirty="0">
                <a:latin typeface="Footlight MT Light" panose="0204060206030A020304" pitchFamily="18" charset="0"/>
              </a:rPr>
              <a:t> three (3) years of total attendance in any combination of elementary 	school, secondary school, or high school in California, </a:t>
            </a:r>
          </a:p>
          <a:p>
            <a:endParaRPr lang="en-US" sz="2000" b="1" u="sng" dirty="0">
              <a:latin typeface="Footlight MT Light" panose="0204060206030A020304" pitchFamily="18" charset="0"/>
            </a:endParaRPr>
          </a:p>
          <a:p>
            <a:r>
              <a:rPr lang="en-US" sz="2000" b="1" u="sng" dirty="0">
                <a:latin typeface="Footlight MT Light" panose="0204060206030A020304" pitchFamily="18" charset="0"/>
              </a:rPr>
              <a:t>AND</a:t>
            </a:r>
          </a:p>
          <a:p>
            <a:r>
              <a:rPr lang="en-US" sz="1600" dirty="0">
                <a:latin typeface="Footlight MT Light" panose="0204060206030A020304" pitchFamily="18" charset="0"/>
              </a:rPr>
              <a:t> 	• Graduation from a California high school or the equivalent (GED, </a:t>
            </a:r>
            <a:r>
              <a:rPr lang="en-US" sz="1600" dirty="0" err="1">
                <a:latin typeface="Footlight MT Light" panose="0204060206030A020304" pitchFamily="18" charset="0"/>
              </a:rPr>
              <a:t>HiSET</a:t>
            </a:r>
            <a:r>
              <a:rPr lang="en-US" sz="1600" dirty="0">
                <a:latin typeface="Footlight MT Light" panose="0204060206030A020304" pitchFamily="18" charset="0"/>
              </a:rPr>
              <a:t>, TASC, CHSPE); </a:t>
            </a:r>
            <a:r>
              <a:rPr lang="en-US" sz="1600" b="1" dirty="0">
                <a:latin typeface="Footlight MT Light" panose="0204060206030A020304" pitchFamily="18" charset="0"/>
              </a:rPr>
              <a:t>or</a:t>
            </a:r>
            <a:r>
              <a:rPr lang="en-US" sz="1600" dirty="0">
                <a:latin typeface="Footlight MT Light" panose="0204060206030A020304" pitchFamily="18" charset="0"/>
              </a:rPr>
              <a:t> </a:t>
            </a:r>
          </a:p>
          <a:p>
            <a:r>
              <a:rPr lang="en-US" sz="1600" dirty="0">
                <a:latin typeface="Footlight MT Light" panose="0204060206030A020304" pitchFamily="18" charset="0"/>
              </a:rPr>
              <a:t>	• Attainment of an associate’s degree from a California Community College; </a:t>
            </a:r>
            <a:r>
              <a:rPr lang="en-US" sz="1600" b="1" dirty="0">
                <a:latin typeface="Footlight MT Light" panose="0204060206030A020304" pitchFamily="18" charset="0"/>
              </a:rPr>
              <a:t>or</a:t>
            </a:r>
            <a:r>
              <a:rPr lang="en-US" sz="1600" dirty="0">
                <a:latin typeface="Footlight MT Light" panose="0204060206030A020304" pitchFamily="18" charset="0"/>
              </a:rPr>
              <a:t> </a:t>
            </a:r>
          </a:p>
          <a:p>
            <a:r>
              <a:rPr lang="en-US" sz="1600" dirty="0">
                <a:latin typeface="Footlight MT Light" panose="0204060206030A020304" pitchFamily="18" charset="0"/>
              </a:rPr>
              <a:t>	• Fulfillment of the minimum transfer requirements from a California Community College to a California State University or 	University of California campus.</a:t>
            </a:r>
          </a:p>
        </p:txBody>
      </p:sp>
    </p:spTree>
    <p:extLst>
      <p:ext uri="{BB962C8B-B14F-4D97-AF65-F5344CB8AC3E}">
        <p14:creationId xmlns:p14="http://schemas.microsoft.com/office/powerpoint/2010/main" val="76382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961726" y="1400634"/>
            <a:ext cx="2050526" cy="564275"/>
          </a:xfrm>
          <a:prstGeom prst="rect">
            <a:avLst/>
          </a:prstGeom>
        </p:spPr>
        <p:txBody>
          <a:bodyPr vert="horz" lIns="91416" tIns="45708" rIns="91416" bIns="45708"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defRPr/>
            </a:pPr>
            <a:r>
              <a:rPr lang="en-US" sz="2799" i="1" dirty="0">
                <a:solidFill>
                  <a:schemeClr val="tx1"/>
                </a:solidFill>
                <a:highlight>
                  <a:srgbClr val="FFFF00"/>
                </a:highlight>
                <a:latin typeface="Footlight MT Light" panose="0204060206030A020304" pitchFamily="18" charset="0"/>
              </a:rPr>
              <a:t>1 unit= $46</a:t>
            </a:r>
          </a:p>
        </p:txBody>
      </p:sp>
      <p:graphicFrame>
        <p:nvGraphicFramePr>
          <p:cNvPr id="8" name="Table 7"/>
          <p:cNvGraphicFramePr>
            <a:graphicFrameLocks noGrp="1"/>
          </p:cNvGraphicFramePr>
          <p:nvPr>
            <p:extLst>
              <p:ext uri="{D42A27DB-BD31-4B8C-83A1-F6EECF244321}">
                <p14:modId xmlns:p14="http://schemas.microsoft.com/office/powerpoint/2010/main" val="2648345650"/>
              </p:ext>
            </p:extLst>
          </p:nvPr>
        </p:nvGraphicFramePr>
        <p:xfrm>
          <a:off x="379412" y="2438400"/>
          <a:ext cx="4785360" cy="4371361"/>
        </p:xfrm>
        <a:graphic>
          <a:graphicData uri="http://schemas.openxmlformats.org/drawingml/2006/table">
            <a:tbl>
              <a:tblPr firstRow="1" bandRow="1">
                <a:tableStyleId>{5C22544A-7EE6-4342-B048-85BDC9FD1C3A}</a:tableStyleId>
              </a:tblPr>
              <a:tblGrid>
                <a:gridCol w="3962400">
                  <a:extLst>
                    <a:ext uri="{9D8B030D-6E8A-4147-A177-3AD203B41FA5}">
                      <a16:colId xmlns:a16="http://schemas.microsoft.com/office/drawing/2014/main" val="2035532127"/>
                    </a:ext>
                  </a:extLst>
                </a:gridCol>
                <a:gridCol w="822960">
                  <a:extLst>
                    <a:ext uri="{9D8B030D-6E8A-4147-A177-3AD203B41FA5}">
                      <a16:colId xmlns:a16="http://schemas.microsoft.com/office/drawing/2014/main" val="1273567359"/>
                    </a:ext>
                  </a:extLst>
                </a:gridCol>
              </a:tblGrid>
              <a:tr h="588365">
                <a:tc>
                  <a:txBody>
                    <a:bodyPr/>
                    <a:lstStyle/>
                    <a:p>
                      <a:pPr>
                        <a:defRPr/>
                      </a:pPr>
                      <a:r>
                        <a:rPr lang="en-US" sz="1400" b="0" dirty="0">
                          <a:solidFill>
                            <a:schemeClr val="tx1"/>
                          </a:solidFill>
                          <a:latin typeface="Footlight MT Light" panose="0204060206030A020304" pitchFamily="18" charset="0"/>
                        </a:rPr>
                        <a:t>CMST 109: Public Speaking (3 units) </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Footlight MT Light" panose="0204060206030A020304" pitchFamily="18" charset="0"/>
                        </a:rPr>
                        <a:t>($138)</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5460382"/>
                  </a:ext>
                </a:extLst>
              </a:tr>
              <a:tr h="5879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Footlight MT Light" panose="0204060206030A020304" pitchFamily="18" charset="0"/>
                        </a:rPr>
                        <a:t>ENGL 101: English Composition (4 units) </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Footlight MT Light" panose="0204060206030A020304" pitchFamily="18" charset="0"/>
                        </a:rPr>
                        <a:t>($184)</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0094312"/>
                  </a:ext>
                </a:extLst>
              </a:tr>
              <a:tr h="5879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Footlight MT Light" panose="0204060206030A020304" pitchFamily="18" charset="0"/>
                        </a:rPr>
                        <a:t>BET 100: Intro to Computers (3 units) </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Footlight MT Light" panose="0204060206030A020304" pitchFamily="18" charset="0"/>
                        </a:rPr>
                        <a:t>($138)</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6220722"/>
                  </a:ext>
                </a:extLst>
              </a:tr>
              <a:tr h="5879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Footlight MT Light" panose="0204060206030A020304" pitchFamily="18" charset="0"/>
                        </a:rPr>
                        <a:t>GUID 100: Career/Life Planning (2 units)</a:t>
                      </a:r>
                      <a:endParaRPr lang="en-US" sz="1400" b="0" dirty="0">
                        <a:latin typeface="Footlight MT Light" panose="0204060206030A020304" pitchFamily="18"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dirty="0">
                          <a:latin typeface="Footlight MT Light" panose="0204060206030A020304" pitchFamily="18" charset="0"/>
                        </a:rPr>
                        <a:t>($92)</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2899014"/>
                  </a:ext>
                </a:extLst>
              </a:tr>
              <a:tr h="238510">
                <a:tc>
                  <a:txBody>
                    <a:bodyPr/>
                    <a:lstStyle/>
                    <a:p>
                      <a:endParaRPr lang="en-US" sz="1400" dirty="0">
                        <a:latin typeface="Footlight MT Light" panose="0204060206030A020304" pitchFamily="18"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latin typeface="Footlight MT Light" panose="0204060206030A020304" pitchFamily="18"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7429738"/>
                  </a:ext>
                </a:extLst>
              </a:tr>
              <a:tr h="587975">
                <a:tc>
                  <a:txBody>
                    <a:bodyPr/>
                    <a:lstStyle/>
                    <a:p>
                      <a:r>
                        <a:rPr lang="en-US" sz="1400" dirty="0">
                          <a:latin typeface="Footlight MT Light" panose="0204060206030A020304" pitchFamily="18" charset="0"/>
                        </a:rPr>
                        <a:t>Student Fees: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dirty="0">
                          <a:latin typeface="Footlight MT Light" panose="0204060206030A020304" pitchFamily="18" charset="0"/>
                        </a:rPr>
                        <a:t>$22</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4158251"/>
                  </a:ext>
                </a:extLst>
              </a:tr>
              <a:tr h="250225">
                <a:tc>
                  <a:txBody>
                    <a:bodyPr/>
                    <a:lstStyle/>
                    <a:p>
                      <a:endParaRPr lang="en-US" sz="1400" dirty="0">
                        <a:latin typeface="Footlight MT Light" panose="0204060206030A020304" pitchFamily="18"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latin typeface="Footlight MT Light" panose="0204060206030A020304" pitchFamily="18"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4305628"/>
                  </a:ext>
                </a:extLst>
              </a:tr>
              <a:tr h="821544">
                <a:tc>
                  <a:txBody>
                    <a:bodyPr/>
                    <a:lstStyle/>
                    <a:p>
                      <a:r>
                        <a:rPr lang="en-US" sz="2000" b="1" dirty="0">
                          <a:solidFill>
                            <a:srgbClr val="FF0000"/>
                          </a:solidFill>
                          <a:latin typeface="Footlight MT Light" panose="0204060206030A020304" pitchFamily="18" charset="0"/>
                        </a:rPr>
                        <a:t>Total Charges: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a:solidFill>
                            <a:srgbClr val="FF0000"/>
                          </a:solidFill>
                          <a:latin typeface="Footlight MT Light" panose="0204060206030A020304" pitchFamily="18" charset="0"/>
                        </a:rPr>
                        <a:t>$574</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744310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46818876"/>
              </p:ext>
            </p:extLst>
          </p:nvPr>
        </p:nvGraphicFramePr>
        <p:xfrm>
          <a:off x="5942012" y="2424856"/>
          <a:ext cx="5257800" cy="4384905"/>
        </p:xfrm>
        <a:graphic>
          <a:graphicData uri="http://schemas.openxmlformats.org/drawingml/2006/table">
            <a:tbl>
              <a:tblPr firstRow="1" bandRow="1">
                <a:tableStyleId>{5C22544A-7EE6-4342-B048-85BDC9FD1C3A}</a:tableStyleId>
              </a:tblPr>
              <a:tblGrid>
                <a:gridCol w="4294260">
                  <a:extLst>
                    <a:ext uri="{9D8B030D-6E8A-4147-A177-3AD203B41FA5}">
                      <a16:colId xmlns:a16="http://schemas.microsoft.com/office/drawing/2014/main" val="2035532127"/>
                    </a:ext>
                  </a:extLst>
                </a:gridCol>
                <a:gridCol w="963540">
                  <a:extLst>
                    <a:ext uri="{9D8B030D-6E8A-4147-A177-3AD203B41FA5}">
                      <a16:colId xmlns:a16="http://schemas.microsoft.com/office/drawing/2014/main" val="1273567359"/>
                    </a:ext>
                  </a:extLst>
                </a:gridCol>
              </a:tblGrid>
              <a:tr h="555498">
                <a:tc>
                  <a:txBody>
                    <a:bodyPr/>
                    <a:lstStyle/>
                    <a:p>
                      <a:pPr>
                        <a:defRPr/>
                      </a:pPr>
                      <a:r>
                        <a:rPr lang="en-US" sz="1400" b="0" dirty="0">
                          <a:solidFill>
                            <a:schemeClr val="tx1"/>
                          </a:solidFill>
                          <a:latin typeface="Footlight MT Light" panose="0204060206030A020304" pitchFamily="18" charset="0"/>
                        </a:rPr>
                        <a:t>CMST 109: Public Speaking (3 units) </a:t>
                      </a:r>
                    </a:p>
                    <a:p>
                      <a:pPr>
                        <a:defRPr/>
                      </a:pPr>
                      <a:r>
                        <a:rPr lang="en-US" sz="1400" b="0" dirty="0">
                          <a:solidFill>
                            <a:schemeClr val="tx1"/>
                          </a:solidFill>
                          <a:latin typeface="Footlight MT Light" panose="0204060206030A020304" pitchFamily="18" charset="0"/>
                        </a:rPr>
                        <a:t>                    </a:t>
                      </a:r>
                      <a:r>
                        <a:rPr lang="en-US" sz="1400" b="0" i="1" dirty="0">
                          <a:solidFill>
                            <a:srgbClr val="7030A0"/>
                          </a:solidFill>
                          <a:latin typeface="Footlight MT Light" panose="0204060206030A020304" pitchFamily="18" charset="0"/>
                        </a:rPr>
                        <a:t>CA Promise Waiver</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Footlight MT Light" panose="0204060206030A020304" pitchFamily="18" charset="0"/>
                        </a:rPr>
                        <a:t>($138)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1" dirty="0">
                          <a:solidFill>
                            <a:srgbClr val="7030A0"/>
                          </a:solidFill>
                          <a:latin typeface="Footlight MT Light" panose="0204060206030A020304" pitchFamily="18" charset="0"/>
                        </a:rPr>
                        <a:t>(-$138)</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5460382"/>
                  </a:ext>
                </a:extLst>
              </a:tr>
              <a:tr h="60178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Footlight MT Light" panose="0204060206030A020304" pitchFamily="18" charset="0"/>
                        </a:rPr>
                        <a:t>ENGL 101: English Composition (4 units)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rgbClr val="7030A0"/>
                          </a:solidFill>
                          <a:latin typeface="Footlight MT Light" panose="0204060206030A020304" pitchFamily="18" charset="0"/>
                        </a:rPr>
                        <a:t>                    </a:t>
                      </a:r>
                      <a:r>
                        <a:rPr lang="en-US" sz="1400" b="0" i="1" dirty="0">
                          <a:solidFill>
                            <a:srgbClr val="7030A0"/>
                          </a:solidFill>
                          <a:latin typeface="Footlight MT Light" panose="0204060206030A020304" pitchFamily="18" charset="0"/>
                        </a:rPr>
                        <a:t>CA Promise Waiver</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Footlight MT Light" panose="0204060206030A020304" pitchFamily="18" charset="0"/>
                        </a:rPr>
                        <a:t>($184)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1" dirty="0">
                          <a:solidFill>
                            <a:srgbClr val="7030A0"/>
                          </a:solidFill>
                          <a:latin typeface="Footlight MT Light" panose="0204060206030A020304" pitchFamily="18" charset="0"/>
                        </a:rPr>
                        <a:t>(-$184)</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0094312"/>
                  </a:ext>
                </a:extLst>
              </a:tr>
              <a:tr h="59531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Footlight MT Light" panose="0204060206030A020304" pitchFamily="18" charset="0"/>
                        </a:rPr>
                        <a:t>BET 100: Intro to Computers (3 units)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1" dirty="0">
                          <a:solidFill>
                            <a:srgbClr val="7030A0"/>
                          </a:solidFill>
                          <a:latin typeface="Footlight MT Light" panose="0204060206030A020304" pitchFamily="18" charset="0"/>
                        </a:rPr>
                        <a:t>                    CA Promise Waiver</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Footlight MT Light" panose="0204060206030A020304" pitchFamily="18" charset="0"/>
                        </a:rPr>
                        <a:t>($138)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1" dirty="0">
                          <a:solidFill>
                            <a:srgbClr val="7030A0"/>
                          </a:solidFill>
                          <a:latin typeface="Footlight MT Light" panose="0204060206030A020304" pitchFamily="18" charset="0"/>
                        </a:rPr>
                        <a:t>(-$138)</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6220722"/>
                  </a:ext>
                </a:extLst>
              </a:tr>
              <a:tr h="5810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Footlight MT Light" panose="0204060206030A020304" pitchFamily="18" charset="0"/>
                        </a:rPr>
                        <a:t>GUID 100: Career/Life Planning (2 units</a:t>
                      </a:r>
                      <a:endParaRPr lang="en-US" sz="1400" b="0" dirty="0">
                        <a:latin typeface="Footlight MT Light" panose="0204060206030A020304" pitchFamily="18" charset="0"/>
                      </a:endParaRPr>
                    </a:p>
                    <a:p>
                      <a:r>
                        <a:rPr lang="en-US" sz="1400" b="0" dirty="0">
                          <a:solidFill>
                            <a:schemeClr val="tx1"/>
                          </a:solidFill>
                          <a:latin typeface="Footlight MT Light" panose="0204060206030A020304" pitchFamily="18" charset="0"/>
                        </a:rPr>
                        <a:t>                    </a:t>
                      </a:r>
                      <a:r>
                        <a:rPr lang="en-US" sz="1400" b="0" i="1" dirty="0">
                          <a:solidFill>
                            <a:srgbClr val="7030A0"/>
                          </a:solidFill>
                          <a:latin typeface="Footlight MT Light" panose="0204060206030A020304" pitchFamily="18" charset="0"/>
                        </a:rPr>
                        <a:t>CA Promise Waiver</a:t>
                      </a:r>
                      <a:endParaRPr lang="en-US" sz="1400" i="1" dirty="0">
                        <a:solidFill>
                          <a:srgbClr val="7030A0"/>
                        </a:solidFill>
                        <a:latin typeface="Footlight MT Light" panose="0204060206030A020304" pitchFamily="18"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latin typeface="Footlight MT Light" panose="0204060206030A020304" pitchFamily="18" charset="0"/>
                        </a:rPr>
                        <a:t>($92)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1" dirty="0">
                          <a:solidFill>
                            <a:srgbClr val="7030A0"/>
                          </a:solidFill>
                          <a:latin typeface="Footlight MT Light" panose="0204060206030A020304" pitchFamily="18" charset="0"/>
                        </a:rPr>
                        <a:t>(-$92)</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2899014"/>
                  </a:ext>
                </a:extLst>
              </a:tr>
              <a:tr h="311441">
                <a:tc>
                  <a:txBody>
                    <a:bodyPr/>
                    <a:lstStyle/>
                    <a:p>
                      <a:endParaRPr lang="en-US" sz="1400" i="1" dirty="0">
                        <a:solidFill>
                          <a:srgbClr val="7030A0"/>
                        </a:solidFill>
                        <a:latin typeface="Footlight MT Light" panose="0204060206030A020304" pitchFamily="18"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dirty="0">
                        <a:latin typeface="Footlight MT Light" panose="0204060206030A020304" pitchFamily="18"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4951678"/>
                  </a:ext>
                </a:extLst>
              </a:tr>
              <a:tr h="601789">
                <a:tc>
                  <a:txBody>
                    <a:bodyPr/>
                    <a:lstStyle/>
                    <a:p>
                      <a:r>
                        <a:rPr lang="en-US" sz="1400" dirty="0">
                          <a:latin typeface="Footlight MT Light" panose="0204060206030A020304" pitchFamily="18" charset="0"/>
                        </a:rPr>
                        <a:t>Student Fees: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latin typeface="Footlight MT Light" panose="0204060206030A020304" pitchFamily="18" charset="0"/>
                        </a:rPr>
                        <a:t>$22</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4158251"/>
                  </a:ext>
                </a:extLst>
              </a:tr>
              <a:tr h="258318">
                <a:tc>
                  <a:txBody>
                    <a:bodyPr/>
                    <a:lstStyle/>
                    <a:p>
                      <a:endParaRPr lang="en-US" sz="1400" dirty="0">
                        <a:latin typeface="Footlight MT Light" panose="0204060206030A020304" pitchFamily="18"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dirty="0">
                        <a:latin typeface="Footlight MT Light" panose="0204060206030A020304" pitchFamily="18"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4305628"/>
                  </a:ext>
                </a:extLst>
              </a:tr>
              <a:tr h="833247">
                <a:tc>
                  <a:txBody>
                    <a:bodyPr/>
                    <a:lstStyle/>
                    <a:p>
                      <a:r>
                        <a:rPr lang="en-US" sz="1800" b="1" dirty="0">
                          <a:solidFill>
                            <a:srgbClr val="FF0000"/>
                          </a:solidFill>
                          <a:latin typeface="Footlight MT Light" panose="0204060206030A020304" pitchFamily="18" charset="0"/>
                        </a:rPr>
                        <a:t>Total Charges: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1" dirty="0">
                          <a:solidFill>
                            <a:srgbClr val="FF0000"/>
                          </a:solidFill>
                          <a:latin typeface="Footlight MT Light" panose="0204060206030A020304" pitchFamily="18" charset="0"/>
                        </a:rPr>
                        <a:t>$22</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7443107"/>
                  </a:ext>
                </a:extLst>
              </a:tr>
            </a:tbl>
          </a:graphicData>
        </a:graphic>
      </p:graphicFrame>
      <p:sp>
        <p:nvSpPr>
          <p:cNvPr id="7" name="Content Placeholder 2">
            <a:extLst>
              <a:ext uri="{FF2B5EF4-FFF2-40B4-BE49-F238E27FC236}">
                <a16:creationId xmlns:a16="http://schemas.microsoft.com/office/drawing/2014/main" id="{5E28B49A-D68A-4C92-A29B-300A4B51BCD5}"/>
              </a:ext>
            </a:extLst>
          </p:cNvPr>
          <p:cNvSpPr txBox="1">
            <a:spLocks/>
          </p:cNvSpPr>
          <p:nvPr/>
        </p:nvSpPr>
        <p:spPr>
          <a:xfrm>
            <a:off x="3579812" y="1118496"/>
            <a:ext cx="6019800" cy="1426220"/>
          </a:xfrm>
          <a:prstGeom prst="rect">
            <a:avLst/>
          </a:prstGeom>
        </p:spPr>
        <p:txBody>
          <a:bodyPr>
            <a:normAutofit/>
          </a:bodyPr>
          <a:lstStyle>
            <a:lvl1pPr marL="342797" indent="-342797" algn="l" defTabSz="457063" rtl="0" eaLnBrk="1" latinLnBrk="0" hangingPunct="1">
              <a:spcBef>
                <a:spcPts val="1000"/>
              </a:spcBef>
              <a:spcAft>
                <a:spcPts val="0"/>
              </a:spcAft>
              <a:buClr>
                <a:schemeClr val="accent1"/>
              </a:buClr>
              <a:buSzPct val="80000"/>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Font typeface="Wingdings" panose="05000000000000000000" pitchFamily="2" charset="2"/>
              <a:buChar char="Ø"/>
            </a:pPr>
            <a:r>
              <a:rPr lang="en-US" sz="1500" dirty="0">
                <a:latin typeface="Footlight MT Light" panose="0204060206030A020304" pitchFamily="18" charset="0"/>
              </a:rPr>
              <a:t>The California College Promise Grant fee waiver is a financial grant given by the government to qualified students in California to help them with the payment of their tuition.</a:t>
            </a:r>
            <a:endParaRPr lang="en-US" sz="1500" dirty="0">
              <a:solidFill>
                <a:srgbClr val="333333"/>
              </a:solidFill>
              <a:latin typeface="Helvetica Neue"/>
            </a:endParaRPr>
          </a:p>
          <a:p>
            <a:pPr>
              <a:buFont typeface="Wingdings" panose="05000000000000000000" pitchFamily="2" charset="2"/>
              <a:buChar char="Ø"/>
            </a:pPr>
            <a:r>
              <a:rPr lang="en-US" sz="1500" dirty="0">
                <a:solidFill>
                  <a:srgbClr val="333333"/>
                </a:solidFill>
                <a:latin typeface="Footlight MT Light" panose="0204060206030A020304" pitchFamily="18" charset="0"/>
              </a:rPr>
              <a:t>The CCPG waives mandatory enrollment cost per unit.</a:t>
            </a:r>
          </a:p>
          <a:p>
            <a:pPr marL="0" indent="0">
              <a:buFont typeface="Wingdings 3" charset="2"/>
              <a:buNone/>
            </a:pPr>
            <a:endParaRPr lang="en-US" sz="2399" dirty="0">
              <a:latin typeface="Footlight MT Light" panose="0204060206030A020304" pitchFamily="18" charset="0"/>
            </a:endParaRPr>
          </a:p>
        </p:txBody>
      </p:sp>
      <p:sp>
        <p:nvSpPr>
          <p:cNvPr id="9" name="Title 1">
            <a:extLst>
              <a:ext uri="{FF2B5EF4-FFF2-40B4-BE49-F238E27FC236}">
                <a16:creationId xmlns:a16="http://schemas.microsoft.com/office/drawing/2014/main" id="{2C5FF820-FB6A-4E03-A899-E1AEDDCA08F7}"/>
              </a:ext>
            </a:extLst>
          </p:cNvPr>
          <p:cNvSpPr txBox="1">
            <a:spLocks/>
          </p:cNvSpPr>
          <p:nvPr/>
        </p:nvSpPr>
        <p:spPr>
          <a:xfrm>
            <a:off x="379412" y="455814"/>
            <a:ext cx="7779455" cy="608767"/>
          </a:xfrm>
          <a:prstGeom prst="rect">
            <a:avLst/>
          </a:prstGeom>
        </p:spPr>
        <p:txBody>
          <a:bodyPr>
            <a:normAutofit fontScale="90000" lnSpcReduction="10000"/>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latin typeface="Footlight MT Light" panose="0204060206030A020304" pitchFamily="18" charset="0"/>
              </a:rPr>
              <a:t>California College Promise Grant </a:t>
            </a:r>
          </a:p>
        </p:txBody>
      </p:sp>
    </p:spTree>
    <p:extLst>
      <p:ext uri="{BB962C8B-B14F-4D97-AF65-F5344CB8AC3E}">
        <p14:creationId xmlns:p14="http://schemas.microsoft.com/office/powerpoint/2010/main" val="2675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3245758632"/>
              </p:ext>
            </p:extLst>
          </p:nvPr>
        </p:nvGraphicFramePr>
        <p:xfrm>
          <a:off x="0" y="609600"/>
          <a:ext cx="109728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txBox="1">
            <a:spLocks/>
          </p:cNvSpPr>
          <p:nvPr/>
        </p:nvSpPr>
        <p:spPr>
          <a:xfrm>
            <a:off x="1151927" y="5410200"/>
            <a:ext cx="8668945" cy="1295400"/>
          </a:xfrm>
          <a:prstGeom prst="rect">
            <a:avLst/>
          </a:prstGeom>
        </p:spPr>
        <p:txBody>
          <a:bodyPr vert="horz" lIns="91416" tIns="45708" rIns="91416" bIns="45708"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2399" b="1" dirty="0">
                <a:solidFill>
                  <a:schemeClr val="tx1"/>
                </a:solidFill>
                <a:latin typeface="Footlight MT Light" panose="0204060206030A020304" pitchFamily="18" charset="0"/>
              </a:rPr>
              <a:t>*Complete your is FAFSA every school year</a:t>
            </a:r>
          </a:p>
          <a:p>
            <a:pPr marL="0" indent="0" algn="ctr">
              <a:buNone/>
            </a:pPr>
            <a:r>
              <a:rPr lang="en-US" sz="2399" b="1" dirty="0">
                <a:solidFill>
                  <a:schemeClr val="tx1"/>
                </a:solidFill>
                <a:latin typeface="Footlight MT Light" panose="0204060206030A020304" pitchFamily="18" charset="0"/>
              </a:rPr>
              <a:t>*Opens October 1</a:t>
            </a:r>
            <a:r>
              <a:rPr lang="en-US" sz="2399" b="1" baseline="30000" dirty="0">
                <a:solidFill>
                  <a:schemeClr val="tx1"/>
                </a:solidFill>
                <a:latin typeface="Footlight MT Light" panose="0204060206030A020304" pitchFamily="18" charset="0"/>
              </a:rPr>
              <a:t>st</a:t>
            </a:r>
            <a:r>
              <a:rPr lang="en-US" sz="2399" b="1" dirty="0">
                <a:solidFill>
                  <a:schemeClr val="tx1"/>
                </a:solidFill>
                <a:latin typeface="Footlight MT Light" panose="0204060206030A020304" pitchFamily="18" charset="0"/>
              </a:rPr>
              <a:t> </a:t>
            </a:r>
          </a:p>
        </p:txBody>
      </p:sp>
      <p:grpSp>
        <p:nvGrpSpPr>
          <p:cNvPr id="4" name="Group 3"/>
          <p:cNvGrpSpPr/>
          <p:nvPr/>
        </p:nvGrpSpPr>
        <p:grpSpPr>
          <a:xfrm>
            <a:off x="7770812" y="3151348"/>
            <a:ext cx="2712392" cy="1809165"/>
            <a:chOff x="2894003" y="2534234"/>
            <a:chExt cx="2712392" cy="1809165"/>
          </a:xfrm>
          <a:scene3d>
            <a:camera prst="orthographicFront"/>
            <a:lightRig rig="flat" dir="t"/>
          </a:scene3d>
        </p:grpSpPr>
        <p:sp>
          <p:nvSpPr>
            <p:cNvPr id="5" name="Rectangle 4"/>
            <p:cNvSpPr/>
            <p:nvPr/>
          </p:nvSpPr>
          <p:spPr>
            <a:xfrm>
              <a:off x="2894003" y="2534234"/>
              <a:ext cx="2712392" cy="1809165"/>
            </a:xfrm>
            <a:prstGeom prst="rect">
              <a:avLst/>
            </a:prstGeom>
            <a:sp3d z="-190500" extrusionH="12700" prstMaterial="plastic">
              <a:bevelT w="50800" h="50800"/>
            </a:sp3d>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2">
              <a:schemeClr val="accent3">
                <a:tint val="40000"/>
                <a:alpha val="90000"/>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3198803" y="2534234"/>
              <a:ext cx="2407592" cy="1809165"/>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128016" rIns="128016" bIns="128016" numCol="1" spcCol="1270" anchor="ctr" anchorCtr="0">
              <a:noAutofit/>
            </a:bodyPr>
            <a:lstStyle/>
            <a:p>
              <a:pPr lvl="0" algn="l" defTabSz="800100">
                <a:lnSpc>
                  <a:spcPct val="90000"/>
                </a:lnSpc>
                <a:spcBef>
                  <a:spcPct val="0"/>
                </a:spcBef>
                <a:spcAft>
                  <a:spcPct val="35000"/>
                </a:spcAft>
              </a:pPr>
              <a:r>
                <a:rPr lang="en-US" sz="1800" kern="1200" dirty="0"/>
                <a:t>-Application opens October 1</a:t>
              </a:r>
              <a:r>
                <a:rPr lang="en-US" sz="1800" kern="1200" baseline="30000" dirty="0"/>
                <a:t>st</a:t>
              </a:r>
              <a:r>
                <a:rPr lang="en-US" sz="1800" kern="1200" dirty="0"/>
                <a:t>, 2020</a:t>
              </a:r>
            </a:p>
            <a:p>
              <a:pPr lvl="0" algn="l" defTabSz="800100">
                <a:lnSpc>
                  <a:spcPct val="90000"/>
                </a:lnSpc>
                <a:spcBef>
                  <a:spcPct val="0"/>
                </a:spcBef>
                <a:spcAft>
                  <a:spcPct val="35000"/>
                </a:spcAft>
              </a:pPr>
              <a:endParaRPr lang="en-US" sz="800" dirty="0"/>
            </a:p>
            <a:p>
              <a:pPr lvl="0" algn="l" defTabSz="800100">
                <a:lnSpc>
                  <a:spcPct val="90000"/>
                </a:lnSpc>
                <a:spcBef>
                  <a:spcPct val="0"/>
                </a:spcBef>
                <a:spcAft>
                  <a:spcPct val="35000"/>
                </a:spcAft>
              </a:pPr>
              <a:r>
                <a:rPr lang="en-US" sz="1800" kern="1200" dirty="0"/>
                <a:t>-2019 Tax Information</a:t>
              </a:r>
            </a:p>
          </p:txBody>
        </p:sp>
      </p:grpSp>
    </p:spTree>
    <p:extLst>
      <p:ext uri="{BB962C8B-B14F-4D97-AF65-F5344CB8AC3E}">
        <p14:creationId xmlns:p14="http://schemas.microsoft.com/office/powerpoint/2010/main" val="328547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5612" y="762893"/>
            <a:ext cx="6471908" cy="6095107"/>
          </a:xfrm>
          <a:prstGeom prst="rect">
            <a:avLst/>
          </a:prstGeom>
        </p:spPr>
        <p:txBody>
          <a:bodyPr vert="horz" lIns="91440" tIns="45720" rIns="91440" bIns="45720" rtlCol="0">
            <a:normAutofit/>
          </a:bodyPr>
          <a:lstStyle>
            <a:lvl1pPr marL="342797" indent="-342797" algn="l" defTabSz="457063" rtl="0" eaLnBrk="1" latinLnBrk="0" hangingPunct="1">
              <a:spcBef>
                <a:spcPts val="1000"/>
              </a:spcBef>
              <a:spcAft>
                <a:spcPts val="0"/>
              </a:spcAft>
              <a:buClr>
                <a:schemeClr val="accent1"/>
              </a:buClr>
              <a:buSzPct val="80000"/>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ClrTx/>
              <a:buSzTx/>
              <a:buFont typeface="Wingdings 3" charset="2"/>
              <a:buNone/>
            </a:pPr>
            <a:r>
              <a:rPr lang="en-US" sz="2400" b="1" dirty="0">
                <a:solidFill>
                  <a:prstClr val="black"/>
                </a:solidFill>
                <a:latin typeface="Footlight MT Light" panose="0204060206030A020304" pitchFamily="18" charset="0"/>
              </a:rPr>
              <a:t>Gathering the Documents Needed to Apply</a:t>
            </a:r>
          </a:p>
          <a:p>
            <a:r>
              <a:rPr lang="en-US" dirty="0">
                <a:latin typeface="Footlight MT Light" panose="0204060206030A020304" pitchFamily="18" charset="0"/>
              </a:rPr>
              <a:t>Your Social Security number (it’s important that you enter it correctly on the FAFSA form!)</a:t>
            </a:r>
            <a:endParaRPr lang="en-US" u="sng" dirty="0">
              <a:latin typeface="Footlight MT Light" panose="0204060206030A020304" pitchFamily="18" charset="0"/>
            </a:endParaRPr>
          </a:p>
          <a:p>
            <a:r>
              <a:rPr lang="en-US" dirty="0">
                <a:latin typeface="Footlight MT Light" panose="0204060206030A020304" pitchFamily="18" charset="0"/>
              </a:rPr>
              <a:t>Your parents’ Social Security numbers if you are a </a:t>
            </a:r>
            <a:r>
              <a:rPr lang="en-US" u="sng" dirty="0">
                <a:solidFill>
                  <a:schemeClr val="accent1">
                    <a:lumMod val="75000"/>
                  </a:schemeClr>
                </a:solidFill>
                <a:latin typeface="Footlight MT Light" panose="0204060206030A020304" pitchFamily="18" charset="0"/>
                <a:hlinkClick r:id="rId2">
                  <a:extLst>
                    <a:ext uri="{A12FA001-AC4F-418D-AE19-62706E023703}">
                      <ahyp:hlinkClr xmlns:ahyp="http://schemas.microsoft.com/office/drawing/2018/hyperlinkcolor" val="tx"/>
                    </a:ext>
                  </a:extLst>
                </a:hlinkClick>
              </a:rPr>
              <a:t>dependent student</a:t>
            </a:r>
            <a:endParaRPr lang="en-US" dirty="0">
              <a:solidFill>
                <a:schemeClr val="accent1">
                  <a:lumMod val="75000"/>
                </a:schemeClr>
              </a:solidFill>
              <a:latin typeface="Footlight MT Light" panose="0204060206030A020304" pitchFamily="18" charset="0"/>
            </a:endParaRPr>
          </a:p>
          <a:p>
            <a:r>
              <a:rPr lang="en-US" dirty="0">
                <a:latin typeface="Footlight MT Light" panose="0204060206030A020304" pitchFamily="18" charset="0"/>
              </a:rPr>
              <a:t>Your driver’s license number if you have one</a:t>
            </a:r>
          </a:p>
          <a:p>
            <a:r>
              <a:rPr lang="en-US" sz="2000" b="1" dirty="0">
                <a:solidFill>
                  <a:schemeClr val="tx1"/>
                </a:solidFill>
                <a:latin typeface="Footlight MT Light" panose="0204060206030A020304" pitchFamily="18" charset="0"/>
              </a:rPr>
              <a:t>2018 (AND 2019) </a:t>
            </a:r>
            <a:r>
              <a:rPr lang="en-US" sz="1800" b="1" dirty="0">
                <a:latin typeface="Footlight MT Light" panose="0204060206030A020304" pitchFamily="18" charset="0"/>
              </a:rPr>
              <a:t>Federal tax infor</a:t>
            </a:r>
            <a:r>
              <a:rPr lang="en-US" b="1" dirty="0">
                <a:latin typeface="Footlight MT Light" panose="0204060206030A020304" pitchFamily="18" charset="0"/>
              </a:rPr>
              <a:t>mation </a:t>
            </a:r>
            <a:r>
              <a:rPr lang="en-US" dirty="0">
                <a:latin typeface="Footlight MT Light" panose="0204060206030A020304" pitchFamily="18" charset="0"/>
              </a:rPr>
              <a:t>or tax returns including IRS W-2 information, for you (and your spouse, if you are married), and for your parents if you are a dependent student:</a:t>
            </a:r>
          </a:p>
          <a:p>
            <a:r>
              <a:rPr lang="en-US" dirty="0">
                <a:latin typeface="Footlight MT Light" panose="0204060206030A020304" pitchFamily="18" charset="0"/>
              </a:rPr>
              <a:t>Records of your untaxed income, such as child support received, interest income, and veterans non-education benefits, for you, and for your parents if you are a dependent student</a:t>
            </a:r>
          </a:p>
          <a:p>
            <a:r>
              <a:rPr lang="en-US" dirty="0">
                <a:latin typeface="Footlight MT Light" panose="0204060206030A020304" pitchFamily="18" charset="0"/>
              </a:rPr>
              <a:t>Information on cash; savings and checking account balances; investments</a:t>
            </a:r>
          </a:p>
          <a:p>
            <a:pPr marL="0" indent="0">
              <a:spcBef>
                <a:spcPts val="0"/>
              </a:spcBef>
              <a:buClrTx/>
              <a:buSzTx/>
              <a:buFont typeface="Wingdings 3" charset="2"/>
              <a:buNone/>
            </a:pPr>
            <a:endParaRPr lang="en-US" sz="1999" dirty="0">
              <a:solidFill>
                <a:prstClr val="black"/>
              </a:solidFill>
              <a:latin typeface="Footlight MT Light" panose="0204060206030A020304" pitchFamily="18" charset="0"/>
            </a:endParaRPr>
          </a:p>
          <a:p>
            <a:pPr marL="0" indent="0" algn="ctr">
              <a:buFont typeface="Wingdings 3" charset="2"/>
              <a:buNone/>
            </a:pPr>
            <a:endParaRPr lang="en-US" sz="2399" dirty="0">
              <a:solidFill>
                <a:schemeClr val="tx1"/>
              </a:solidFill>
              <a:latin typeface="Footlight MT Light" panose="0204060206030A020304" pitchFamily="18" charset="0"/>
            </a:endParaRPr>
          </a:p>
        </p:txBody>
      </p:sp>
      <p:sp>
        <p:nvSpPr>
          <p:cNvPr id="5" name="Rectangle 4"/>
          <p:cNvSpPr/>
          <p:nvPr/>
        </p:nvSpPr>
        <p:spPr>
          <a:xfrm>
            <a:off x="8456612" y="1295400"/>
            <a:ext cx="3276600" cy="3662156"/>
          </a:xfrm>
          <a:prstGeom prst="rect">
            <a:avLst/>
          </a:prstGeom>
          <a:solidFill>
            <a:schemeClr val="bg2">
              <a:lumMod val="60000"/>
              <a:lumOff val="40000"/>
            </a:schemeClr>
          </a:solidFill>
          <a:ln w="76200">
            <a:solidFill>
              <a:schemeClr val="tx2"/>
            </a:solidFill>
          </a:ln>
        </p:spPr>
        <p:txBody>
          <a:bodyPr wrap="square">
            <a:spAutoFit/>
          </a:bodyPr>
          <a:lstStyle/>
          <a:p>
            <a:pPr algn="ctr">
              <a:lnSpc>
                <a:spcPct val="150000"/>
              </a:lnSpc>
            </a:pPr>
            <a:r>
              <a:rPr lang="en-US" sz="1999" b="1" dirty="0">
                <a:solidFill>
                  <a:srgbClr val="000000"/>
                </a:solidFill>
                <a:latin typeface="Footlight MT Light" panose="0204060206030A020304" pitchFamily="18" charset="0"/>
                <a:ea typeface="Calibri" panose="020F0502020204030204" pitchFamily="34" charset="0"/>
              </a:rPr>
              <a:t>You are considered a “</a:t>
            </a:r>
            <a:r>
              <a:rPr lang="en-US" sz="1999" b="1" dirty="0">
                <a:solidFill>
                  <a:schemeClr val="accent1">
                    <a:lumMod val="75000"/>
                  </a:schemeClr>
                </a:solidFill>
                <a:latin typeface="Footlight MT Light" panose="0204060206030A020304" pitchFamily="18" charset="0"/>
                <a:ea typeface="Calibri" panose="020F0502020204030204" pitchFamily="34" charset="0"/>
              </a:rPr>
              <a:t>dependent student</a:t>
            </a:r>
            <a:r>
              <a:rPr lang="en-US" sz="1999" b="1" dirty="0">
                <a:solidFill>
                  <a:srgbClr val="000000"/>
                </a:solidFill>
                <a:latin typeface="Footlight MT Light" panose="0204060206030A020304" pitchFamily="18" charset="0"/>
                <a:ea typeface="Calibri" panose="020F0502020204030204" pitchFamily="34" charset="0"/>
              </a:rPr>
              <a:t>” if: </a:t>
            </a:r>
          </a:p>
          <a:p>
            <a:pPr algn="ctr"/>
            <a:endParaRPr lang="en-US" sz="400" b="1" dirty="0">
              <a:solidFill>
                <a:srgbClr val="000000"/>
              </a:solidFill>
              <a:latin typeface="Footlight MT Light" panose="0204060206030A020304" pitchFamily="18" charset="0"/>
              <a:ea typeface="Calibri" panose="020F0502020204030204" pitchFamily="34" charset="0"/>
            </a:endParaRPr>
          </a:p>
          <a:p>
            <a:pPr>
              <a:lnSpc>
                <a:spcPct val="150000"/>
              </a:lnSpc>
            </a:pPr>
            <a:r>
              <a:rPr lang="en-US" sz="1600" dirty="0">
                <a:solidFill>
                  <a:srgbClr val="000000"/>
                </a:solidFill>
                <a:latin typeface="Footlight MT Light" panose="0204060206030A020304" pitchFamily="18" charset="0"/>
                <a:ea typeface="Calibri" panose="020F0502020204030204" pitchFamily="34" charset="0"/>
              </a:rPr>
              <a:t>*you are under the age of 24;</a:t>
            </a:r>
          </a:p>
          <a:p>
            <a:pPr>
              <a:lnSpc>
                <a:spcPct val="150000"/>
              </a:lnSpc>
            </a:pPr>
            <a:r>
              <a:rPr lang="en-US" sz="1600" dirty="0">
                <a:solidFill>
                  <a:srgbClr val="000000"/>
                </a:solidFill>
                <a:latin typeface="Footlight MT Light" panose="0204060206030A020304" pitchFamily="18" charset="0"/>
                <a:ea typeface="Calibri" panose="020F0502020204030204" pitchFamily="34" charset="0"/>
              </a:rPr>
              <a:t>*not married; </a:t>
            </a:r>
            <a:endParaRPr lang="en-US" sz="1600" dirty="0">
              <a:latin typeface="Times New Roman" panose="02020603050405020304" pitchFamily="18" charset="0"/>
              <a:ea typeface="Calibri" panose="020F0502020204030204" pitchFamily="34" charset="0"/>
            </a:endParaRPr>
          </a:p>
          <a:p>
            <a:pPr>
              <a:lnSpc>
                <a:spcPct val="150000"/>
              </a:lnSpc>
            </a:pPr>
            <a:r>
              <a:rPr lang="en-US" sz="1600" dirty="0">
                <a:solidFill>
                  <a:srgbClr val="000000"/>
                </a:solidFill>
                <a:latin typeface="Footlight MT Light" panose="0204060206030A020304" pitchFamily="18" charset="0"/>
                <a:ea typeface="Calibri" panose="020F0502020204030204" pitchFamily="34" charset="0"/>
              </a:rPr>
              <a:t>*do not have children; </a:t>
            </a:r>
            <a:endParaRPr lang="en-US" sz="1600" dirty="0">
              <a:latin typeface="Times New Roman" panose="02020603050405020304" pitchFamily="18" charset="0"/>
              <a:ea typeface="Calibri" panose="020F0502020204030204" pitchFamily="34" charset="0"/>
            </a:endParaRPr>
          </a:p>
          <a:p>
            <a:pPr>
              <a:lnSpc>
                <a:spcPct val="150000"/>
              </a:lnSpc>
            </a:pPr>
            <a:r>
              <a:rPr lang="en-US" sz="1600" dirty="0">
                <a:solidFill>
                  <a:srgbClr val="000000"/>
                </a:solidFill>
                <a:latin typeface="Footlight MT Light" panose="0204060206030A020304" pitchFamily="18" charset="0"/>
                <a:ea typeface="Calibri" panose="020F0502020204030204" pitchFamily="34" charset="0"/>
              </a:rPr>
              <a:t>*haven’t been in the military; </a:t>
            </a:r>
            <a:endParaRPr lang="en-US" sz="1600" dirty="0">
              <a:latin typeface="Times New Roman" panose="02020603050405020304" pitchFamily="18" charset="0"/>
              <a:ea typeface="Calibri" panose="020F0502020204030204" pitchFamily="34" charset="0"/>
            </a:endParaRPr>
          </a:p>
          <a:p>
            <a:pPr>
              <a:lnSpc>
                <a:spcPct val="150000"/>
              </a:lnSpc>
            </a:pPr>
            <a:r>
              <a:rPr lang="en-US" sz="1600" dirty="0">
                <a:solidFill>
                  <a:srgbClr val="000000"/>
                </a:solidFill>
                <a:latin typeface="Footlight MT Light" panose="0204060206030A020304" pitchFamily="18" charset="0"/>
                <a:ea typeface="Calibri" panose="020F0502020204030204" pitchFamily="34" charset="0"/>
              </a:rPr>
              <a:t>*not an orphan/ward of the court/foster youth; </a:t>
            </a:r>
          </a:p>
          <a:p>
            <a:pPr>
              <a:lnSpc>
                <a:spcPct val="150000"/>
              </a:lnSpc>
            </a:pPr>
            <a:r>
              <a:rPr lang="en-US" sz="1600" dirty="0">
                <a:solidFill>
                  <a:srgbClr val="000000"/>
                </a:solidFill>
                <a:latin typeface="Footlight MT Light" panose="0204060206030A020304" pitchFamily="18" charset="0"/>
                <a:ea typeface="Calibri" panose="020F0502020204030204" pitchFamily="34" charset="0"/>
              </a:rPr>
              <a:t>*not deemed as homeless</a:t>
            </a:r>
            <a:endParaRPr lang="en-US" sz="16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3884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Footlight MT Light" panose="0204060206030A020304" pitchFamily="18" charset="0"/>
              </a:rPr>
              <a:t>Financial Aid Programs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32515901"/>
              </p:ext>
            </p:extLst>
          </p:nvPr>
        </p:nvGraphicFramePr>
        <p:xfrm>
          <a:off x="227012" y="1447800"/>
          <a:ext cx="4800599"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5387975" y="413465"/>
            <a:ext cx="6800850" cy="6038850"/>
          </a:xfrm>
          <a:prstGeom prst="rect">
            <a:avLst/>
          </a:prstGeom>
        </p:spPr>
      </p:pic>
    </p:spTree>
    <p:extLst>
      <p:ext uri="{BB962C8B-B14F-4D97-AF65-F5344CB8AC3E}">
        <p14:creationId xmlns:p14="http://schemas.microsoft.com/office/powerpoint/2010/main" val="96106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6612" y="205877"/>
            <a:ext cx="10210800" cy="784702"/>
          </a:xfrm>
          <a:prstGeom prst="rect">
            <a:avLst/>
          </a:prstGeom>
          <a:solidFill>
            <a:schemeClr val="bg1"/>
          </a:solidFill>
        </p:spPr>
        <p:txBody>
          <a:bodyPr wrap="square">
            <a:spAutoFit/>
          </a:bodyPr>
          <a:lstStyle/>
          <a:p>
            <a:endParaRPr lang="en-US" sz="900" b="1" dirty="0">
              <a:latin typeface="Century" panose="02040604050505020304" pitchFamily="18" charset="0"/>
            </a:endParaRPr>
          </a:p>
          <a:p>
            <a:r>
              <a:rPr lang="en-US" sz="2799" b="1" dirty="0">
                <a:latin typeface="Century" panose="02040604050505020304" pitchFamily="18" charset="0"/>
              </a:rPr>
              <a:t>Complete your </a:t>
            </a:r>
            <a:r>
              <a:rPr lang="en-US" sz="3599" b="1" dirty="0">
                <a:latin typeface="Century" panose="02040604050505020304" pitchFamily="18" charset="0"/>
              </a:rPr>
              <a:t>FAFSA application at </a:t>
            </a:r>
            <a:r>
              <a:rPr lang="en-US" sz="3599" b="1" u="sng" dirty="0">
                <a:solidFill>
                  <a:srgbClr val="0066FF"/>
                </a:solidFill>
                <a:latin typeface="Century" panose="02040604050505020304" pitchFamily="18" charset="0"/>
              </a:rPr>
              <a:t>fafsa.ed.gov</a:t>
            </a:r>
            <a:endParaRPr lang="en-US" sz="3599" u="sng" dirty="0">
              <a:solidFill>
                <a:srgbClr val="0066FF"/>
              </a:solidFill>
            </a:endParaRPr>
          </a:p>
        </p:txBody>
      </p:sp>
      <p:sp>
        <p:nvSpPr>
          <p:cNvPr id="10" name="Title 1"/>
          <p:cNvSpPr txBox="1">
            <a:spLocks/>
          </p:cNvSpPr>
          <p:nvPr/>
        </p:nvSpPr>
        <p:spPr>
          <a:xfrm>
            <a:off x="836612" y="1160581"/>
            <a:ext cx="9042272" cy="1645873"/>
          </a:xfrm>
          <a:prstGeom prst="rect">
            <a:avLst/>
          </a:prstGeom>
        </p:spPr>
        <p:txBody>
          <a:bodyPr vert="horz" lIns="91440" tIns="45720" rIns="91440" bIns="45720" rtlCol="0" anchor="t">
            <a:normAutofit/>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799" dirty="0">
                <a:solidFill>
                  <a:schemeClr val="tx1"/>
                </a:solidFill>
                <a:latin typeface="Footlight MT Light" panose="0204060206030A020304" pitchFamily="18" charset="0"/>
              </a:rPr>
              <a:t>1. </a:t>
            </a:r>
            <a:r>
              <a:rPr lang="en-US" sz="1799" b="1" dirty="0">
                <a:solidFill>
                  <a:schemeClr val="tx1"/>
                </a:solidFill>
                <a:latin typeface="Footlight MT Light" panose="0204060206030A020304" pitchFamily="18" charset="0"/>
              </a:rPr>
              <a:t>www.vvc.edu</a:t>
            </a:r>
            <a:br>
              <a:rPr lang="en-US" sz="1799" dirty="0">
                <a:solidFill>
                  <a:schemeClr val="tx1"/>
                </a:solidFill>
                <a:latin typeface="Footlight MT Light" panose="0204060206030A020304" pitchFamily="18" charset="0"/>
              </a:rPr>
            </a:br>
            <a:r>
              <a:rPr lang="en-US" sz="1799" dirty="0">
                <a:solidFill>
                  <a:schemeClr val="tx1"/>
                </a:solidFill>
                <a:latin typeface="Footlight MT Light" panose="0204060206030A020304" pitchFamily="18" charset="0"/>
              </a:rPr>
              <a:t>2. Click “</a:t>
            </a:r>
            <a:r>
              <a:rPr lang="en-US" sz="1799" b="1" dirty="0">
                <a:solidFill>
                  <a:schemeClr val="tx1"/>
                </a:solidFill>
                <a:latin typeface="Footlight MT Light" panose="0204060206030A020304" pitchFamily="18" charset="0"/>
              </a:rPr>
              <a:t>Students</a:t>
            </a:r>
            <a:r>
              <a:rPr lang="en-US" sz="1799" dirty="0">
                <a:solidFill>
                  <a:schemeClr val="tx1"/>
                </a:solidFill>
                <a:latin typeface="Footlight MT Light" panose="0204060206030A020304" pitchFamily="18" charset="0"/>
              </a:rPr>
              <a:t>”</a:t>
            </a:r>
            <a:br>
              <a:rPr lang="en-US" sz="1799" dirty="0">
                <a:solidFill>
                  <a:schemeClr val="tx1"/>
                </a:solidFill>
                <a:latin typeface="Footlight MT Light" panose="0204060206030A020304" pitchFamily="18" charset="0"/>
              </a:rPr>
            </a:br>
            <a:r>
              <a:rPr lang="en-US" sz="1799" dirty="0">
                <a:solidFill>
                  <a:schemeClr val="tx1"/>
                </a:solidFill>
                <a:latin typeface="Footlight MT Light" panose="0204060206030A020304" pitchFamily="18" charset="0"/>
              </a:rPr>
              <a:t>3. Click on “</a:t>
            </a:r>
            <a:r>
              <a:rPr lang="en-US" sz="1799" b="1" dirty="0">
                <a:solidFill>
                  <a:schemeClr val="tx1"/>
                </a:solidFill>
                <a:latin typeface="Footlight MT Light" panose="0204060206030A020304" pitchFamily="18" charset="0"/>
              </a:rPr>
              <a:t>Financial Aid</a:t>
            </a:r>
            <a:r>
              <a:rPr lang="en-US" sz="1799" dirty="0">
                <a:solidFill>
                  <a:schemeClr val="tx1"/>
                </a:solidFill>
                <a:latin typeface="Footlight MT Light" panose="0204060206030A020304" pitchFamily="18" charset="0"/>
              </a:rPr>
              <a:t>”  below “Related Links”</a:t>
            </a:r>
            <a:br>
              <a:rPr lang="en-US" sz="1799" dirty="0">
                <a:solidFill>
                  <a:schemeClr val="tx1"/>
                </a:solidFill>
                <a:latin typeface="Footlight MT Light" panose="0204060206030A020304" pitchFamily="18" charset="0"/>
              </a:rPr>
            </a:br>
            <a:r>
              <a:rPr lang="en-US" sz="1799" dirty="0">
                <a:solidFill>
                  <a:schemeClr val="tx1"/>
                </a:solidFill>
                <a:latin typeface="Footlight MT Light" panose="0204060206030A020304" pitchFamily="18" charset="0"/>
              </a:rPr>
              <a:t>4. Find the “How to Apply” section and click on the first link. </a:t>
            </a:r>
            <a:endParaRPr lang="en-US" sz="1799" dirty="0">
              <a:latin typeface="Footlight MT Light" panose="0204060206030A020304" pitchFamily="18" charset="0"/>
            </a:endParaRPr>
          </a:p>
        </p:txBody>
      </p:sp>
      <p:pic>
        <p:nvPicPr>
          <p:cNvPr id="11" name="Picture 10"/>
          <p:cNvPicPr>
            <a:picLocks noChangeAspect="1"/>
          </p:cNvPicPr>
          <p:nvPr/>
        </p:nvPicPr>
        <p:blipFill>
          <a:blip r:embed="rId2"/>
          <a:stretch>
            <a:fillRect/>
          </a:stretch>
        </p:blipFill>
        <p:spPr>
          <a:xfrm>
            <a:off x="108256" y="2659180"/>
            <a:ext cx="6405556" cy="4098281"/>
          </a:xfrm>
          <a:prstGeom prst="rect">
            <a:avLst/>
          </a:prstGeom>
        </p:spPr>
      </p:pic>
      <p:sp>
        <p:nvSpPr>
          <p:cNvPr id="12" name="Down Arrow 11"/>
          <p:cNvSpPr/>
          <p:nvPr/>
        </p:nvSpPr>
        <p:spPr>
          <a:xfrm rot="10800000">
            <a:off x="3476221" y="3442160"/>
            <a:ext cx="484506" cy="9781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 name="Right Arrow 12"/>
          <p:cNvSpPr/>
          <p:nvPr/>
        </p:nvSpPr>
        <p:spPr>
          <a:xfrm>
            <a:off x="4077642" y="5088926"/>
            <a:ext cx="978153" cy="484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4" name="Picture 13"/>
          <p:cNvPicPr>
            <a:picLocks noChangeAspect="1"/>
          </p:cNvPicPr>
          <p:nvPr/>
        </p:nvPicPr>
        <p:blipFill>
          <a:blip r:embed="rId3"/>
          <a:stretch>
            <a:fillRect/>
          </a:stretch>
        </p:blipFill>
        <p:spPr>
          <a:xfrm>
            <a:off x="6800897" y="2071392"/>
            <a:ext cx="5314423" cy="4787321"/>
          </a:xfrm>
          <a:prstGeom prst="rect">
            <a:avLst/>
          </a:prstGeom>
        </p:spPr>
      </p:pic>
      <p:sp>
        <p:nvSpPr>
          <p:cNvPr id="15" name="Down Arrow 14"/>
          <p:cNvSpPr/>
          <p:nvPr/>
        </p:nvSpPr>
        <p:spPr>
          <a:xfrm rot="1997777">
            <a:off x="8180542" y="3997353"/>
            <a:ext cx="484506" cy="9781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97126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BF31C4-256E-47EF-BAAC-E27DD2C153CE}"/>
              </a:ext>
            </a:extLst>
          </p:cNvPr>
          <p:cNvPicPr>
            <a:picLocks noChangeAspect="1"/>
          </p:cNvPicPr>
          <p:nvPr/>
        </p:nvPicPr>
        <p:blipFill>
          <a:blip r:embed="rId2"/>
          <a:stretch>
            <a:fillRect/>
          </a:stretch>
        </p:blipFill>
        <p:spPr>
          <a:xfrm>
            <a:off x="6170611" y="2295709"/>
            <a:ext cx="6018213" cy="4577232"/>
          </a:xfrm>
          <a:prstGeom prst="rect">
            <a:avLst/>
          </a:prstGeom>
        </p:spPr>
      </p:pic>
      <p:pic>
        <p:nvPicPr>
          <p:cNvPr id="4" name="Picture 3">
            <a:extLst>
              <a:ext uri="{FF2B5EF4-FFF2-40B4-BE49-F238E27FC236}">
                <a16:creationId xmlns:a16="http://schemas.microsoft.com/office/drawing/2014/main" id="{DC6BD3D7-DB03-4FBD-9700-C1651B61914D}"/>
              </a:ext>
            </a:extLst>
          </p:cNvPr>
          <p:cNvPicPr>
            <a:picLocks noChangeAspect="1"/>
          </p:cNvPicPr>
          <p:nvPr/>
        </p:nvPicPr>
        <p:blipFill rotWithShape="1">
          <a:blip r:embed="rId3"/>
          <a:srcRect b="27273"/>
          <a:stretch/>
        </p:blipFill>
        <p:spPr>
          <a:xfrm>
            <a:off x="-26988" y="76200"/>
            <a:ext cx="6273800" cy="3259423"/>
          </a:xfrm>
          <a:prstGeom prst="rect">
            <a:avLst/>
          </a:prstGeom>
        </p:spPr>
      </p:pic>
      <p:sp>
        <p:nvSpPr>
          <p:cNvPr id="6" name="Arrow: Left 5">
            <a:extLst>
              <a:ext uri="{FF2B5EF4-FFF2-40B4-BE49-F238E27FC236}">
                <a16:creationId xmlns:a16="http://schemas.microsoft.com/office/drawing/2014/main" id="{25BFC97B-878F-4897-9325-DC1AB27C28E0}"/>
              </a:ext>
            </a:extLst>
          </p:cNvPr>
          <p:cNvSpPr/>
          <p:nvPr/>
        </p:nvSpPr>
        <p:spPr>
          <a:xfrm>
            <a:off x="4799012" y="1295400"/>
            <a:ext cx="1371599"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6E182D0B-EDF0-47CE-8252-D1A8E38F4811}"/>
              </a:ext>
            </a:extLst>
          </p:cNvPr>
          <p:cNvSpPr/>
          <p:nvPr/>
        </p:nvSpPr>
        <p:spPr>
          <a:xfrm>
            <a:off x="4799011" y="2590800"/>
            <a:ext cx="1371599"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E602A222-3421-4A7D-A9FD-AD78B3FE58C5}"/>
              </a:ext>
            </a:extLst>
          </p:cNvPr>
          <p:cNvSpPr/>
          <p:nvPr/>
        </p:nvSpPr>
        <p:spPr>
          <a:xfrm rot="10800000">
            <a:off x="5027612" y="4059523"/>
            <a:ext cx="1371599"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BDB930-F44B-4FA4-9833-5AB947C890A6}"/>
              </a:ext>
            </a:extLst>
          </p:cNvPr>
          <p:cNvSpPr/>
          <p:nvPr/>
        </p:nvSpPr>
        <p:spPr>
          <a:xfrm>
            <a:off x="6474618" y="505582"/>
            <a:ext cx="5486400" cy="1200329"/>
          </a:xfrm>
          <a:prstGeom prst="rect">
            <a:avLst/>
          </a:prstGeom>
          <a:solidFill>
            <a:schemeClr val="bg1"/>
          </a:solidFill>
          <a:ln w="38100">
            <a:solidFill>
              <a:schemeClr val="tx1"/>
            </a:solidFill>
          </a:ln>
        </p:spPr>
        <p:txBody>
          <a:bodyPr wrap="square">
            <a:spAutoFit/>
          </a:bodyPr>
          <a:lstStyle/>
          <a:p>
            <a:pPr algn="ctr"/>
            <a:r>
              <a:rPr lang="en-US" sz="2400" b="1" dirty="0">
                <a:latin typeface="Century" panose="02040604050505020304" pitchFamily="18" charset="0"/>
              </a:rPr>
              <a:t>First time applying: Start New</a:t>
            </a:r>
          </a:p>
          <a:p>
            <a:pPr algn="ctr"/>
            <a:endParaRPr lang="en-US" sz="2400" b="1" dirty="0">
              <a:latin typeface="Century" panose="02040604050505020304" pitchFamily="18" charset="0"/>
            </a:endParaRPr>
          </a:p>
          <a:p>
            <a:pPr algn="ctr"/>
            <a:r>
              <a:rPr lang="en-US" sz="2400" b="1" dirty="0">
                <a:latin typeface="Century" panose="02040604050505020304" pitchFamily="18" charset="0"/>
              </a:rPr>
              <a:t>Returning users: Log In</a:t>
            </a:r>
          </a:p>
        </p:txBody>
      </p:sp>
      <p:sp>
        <p:nvSpPr>
          <p:cNvPr id="14" name="Rectangle 13">
            <a:extLst>
              <a:ext uri="{FF2B5EF4-FFF2-40B4-BE49-F238E27FC236}">
                <a16:creationId xmlns:a16="http://schemas.microsoft.com/office/drawing/2014/main" id="{F6D5F484-545E-4951-86CB-AA008081F08E}"/>
              </a:ext>
            </a:extLst>
          </p:cNvPr>
          <p:cNvSpPr/>
          <p:nvPr/>
        </p:nvSpPr>
        <p:spPr>
          <a:xfrm>
            <a:off x="684212" y="3886200"/>
            <a:ext cx="4028143" cy="2308324"/>
          </a:xfrm>
          <a:prstGeom prst="rect">
            <a:avLst/>
          </a:prstGeom>
          <a:solidFill>
            <a:schemeClr val="bg1"/>
          </a:solidFill>
          <a:ln w="38100">
            <a:solidFill>
              <a:schemeClr val="tx1"/>
            </a:solidFill>
          </a:ln>
        </p:spPr>
        <p:txBody>
          <a:bodyPr wrap="square">
            <a:spAutoFit/>
          </a:bodyPr>
          <a:lstStyle/>
          <a:p>
            <a:pPr algn="ctr"/>
            <a:endParaRPr lang="en-US" sz="2400" b="1" dirty="0">
              <a:latin typeface="Century" panose="02040604050505020304" pitchFamily="18" charset="0"/>
            </a:endParaRPr>
          </a:p>
          <a:p>
            <a:pPr algn="ctr"/>
            <a:r>
              <a:rPr lang="en-US" sz="2400" b="1" dirty="0">
                <a:latin typeface="Century" panose="02040604050505020304" pitchFamily="18" charset="0"/>
              </a:rPr>
              <a:t>Create your FSA ID Username and Password</a:t>
            </a:r>
          </a:p>
          <a:p>
            <a:pPr algn="ctr"/>
            <a:endParaRPr lang="en-US" sz="2400" b="1" dirty="0">
              <a:latin typeface="Century" panose="02040604050505020304" pitchFamily="18" charset="0"/>
            </a:endParaRPr>
          </a:p>
          <a:p>
            <a:pPr algn="ctr"/>
            <a:r>
              <a:rPr lang="en-US" sz="2400" b="1" dirty="0">
                <a:latin typeface="Century" panose="02040604050505020304" pitchFamily="18" charset="0"/>
              </a:rPr>
              <a:t>Click on “Create One”</a:t>
            </a:r>
          </a:p>
          <a:p>
            <a:pPr algn="ctr"/>
            <a:endParaRPr lang="en-US" sz="2400" b="1" dirty="0">
              <a:latin typeface="Century" panose="02040604050505020304" pitchFamily="18" charset="0"/>
            </a:endParaRPr>
          </a:p>
        </p:txBody>
      </p:sp>
    </p:spTree>
    <p:extLst>
      <p:ext uri="{BB962C8B-B14F-4D97-AF65-F5344CB8AC3E}">
        <p14:creationId xmlns:p14="http://schemas.microsoft.com/office/powerpoint/2010/main" val="426212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opperplate Gothic Bold" panose="020E0705020206020404" pitchFamily="34" charset="0"/>
              </a:rPr>
              <a:t>Presentation Topics</a:t>
            </a:r>
          </a:p>
        </p:txBody>
      </p:sp>
      <p:sp>
        <p:nvSpPr>
          <p:cNvPr id="3" name="Content Placeholder 2"/>
          <p:cNvSpPr>
            <a:spLocks noGrp="1"/>
          </p:cNvSpPr>
          <p:nvPr>
            <p:ph idx="1"/>
          </p:nvPr>
        </p:nvSpPr>
        <p:spPr>
          <a:xfrm>
            <a:off x="989012" y="1752600"/>
            <a:ext cx="7407178" cy="4762347"/>
          </a:xfrm>
        </p:spPr>
        <p:txBody>
          <a:bodyPr>
            <a:normAutofit/>
          </a:bodyPr>
          <a:lstStyle/>
          <a:p>
            <a:pPr>
              <a:spcBef>
                <a:spcPts val="1200"/>
              </a:spcBef>
              <a:spcAft>
                <a:spcPts val="600"/>
              </a:spcAft>
            </a:pPr>
            <a:r>
              <a:rPr lang="en-US" sz="2399" dirty="0">
                <a:solidFill>
                  <a:schemeClr val="tx1"/>
                </a:solidFill>
                <a:latin typeface="Footlight MT Light" panose="0204060206030A020304" pitchFamily="18" charset="0"/>
              </a:rPr>
              <a:t>VVC is the place to be!</a:t>
            </a:r>
          </a:p>
          <a:p>
            <a:pPr>
              <a:spcBef>
                <a:spcPts val="1200"/>
              </a:spcBef>
              <a:spcAft>
                <a:spcPts val="600"/>
              </a:spcAft>
            </a:pPr>
            <a:r>
              <a:rPr lang="en-US" sz="2399" dirty="0">
                <a:solidFill>
                  <a:schemeClr val="tx1"/>
                </a:solidFill>
                <a:latin typeface="Footlight MT Light" panose="0204060206030A020304" pitchFamily="18" charset="0"/>
              </a:rPr>
              <a:t>Degrees and Certificates</a:t>
            </a:r>
          </a:p>
          <a:p>
            <a:pPr>
              <a:spcBef>
                <a:spcPts val="1200"/>
              </a:spcBef>
              <a:spcAft>
                <a:spcPts val="600"/>
              </a:spcAft>
            </a:pPr>
            <a:r>
              <a:rPr lang="en-US" sz="2399" dirty="0">
                <a:solidFill>
                  <a:schemeClr val="tx1"/>
                </a:solidFill>
                <a:latin typeface="Footlight MT Light" panose="0204060206030A020304" pitchFamily="18" charset="0"/>
              </a:rPr>
              <a:t>Enrollment Steps</a:t>
            </a:r>
          </a:p>
          <a:p>
            <a:pPr>
              <a:spcBef>
                <a:spcPts val="1200"/>
              </a:spcBef>
              <a:spcAft>
                <a:spcPts val="600"/>
              </a:spcAft>
            </a:pPr>
            <a:r>
              <a:rPr lang="en-US" sz="2399" dirty="0">
                <a:solidFill>
                  <a:schemeClr val="tx1"/>
                </a:solidFill>
                <a:latin typeface="Footlight MT Light" panose="0204060206030A020304" pitchFamily="18" charset="0"/>
              </a:rPr>
              <a:t>Student Support Program</a:t>
            </a:r>
          </a:p>
          <a:p>
            <a:pPr>
              <a:spcBef>
                <a:spcPts val="1200"/>
              </a:spcBef>
              <a:spcAft>
                <a:spcPts val="600"/>
              </a:spcAft>
            </a:pPr>
            <a:r>
              <a:rPr lang="en-US" sz="2399" dirty="0">
                <a:solidFill>
                  <a:schemeClr val="tx1"/>
                </a:solidFill>
                <a:latin typeface="Footlight MT Light" panose="0204060206030A020304" pitchFamily="18" charset="0"/>
              </a:rPr>
              <a:t>VVC Tutoring and Academic Support</a:t>
            </a:r>
          </a:p>
          <a:p>
            <a:pPr>
              <a:spcBef>
                <a:spcPts val="1200"/>
              </a:spcBef>
              <a:spcAft>
                <a:spcPts val="600"/>
              </a:spcAft>
            </a:pPr>
            <a:r>
              <a:rPr lang="en-US" sz="2399" dirty="0">
                <a:solidFill>
                  <a:schemeClr val="tx1"/>
                </a:solidFill>
                <a:latin typeface="Footlight MT Light" panose="0204060206030A020304" pitchFamily="18" charset="0"/>
              </a:rPr>
              <a:t>Resources and Information</a:t>
            </a:r>
          </a:p>
          <a:p>
            <a:endParaRPr lang="en-US" dirty="0"/>
          </a:p>
        </p:txBody>
      </p:sp>
      <p:pic>
        <p:nvPicPr>
          <p:cNvPr id="6" name="Picture 5"/>
          <p:cNvPicPr>
            <a:picLocks noChangeAspect="1"/>
          </p:cNvPicPr>
          <p:nvPr/>
        </p:nvPicPr>
        <p:blipFill>
          <a:blip r:embed="rId2"/>
          <a:stretch>
            <a:fillRect/>
          </a:stretch>
        </p:blipFill>
        <p:spPr>
          <a:xfrm>
            <a:off x="6306516" y="914400"/>
            <a:ext cx="3402770" cy="3402770"/>
          </a:xfrm>
          <a:prstGeom prst="rect">
            <a:avLst/>
          </a:prstGeom>
        </p:spPr>
      </p:pic>
    </p:spTree>
    <p:extLst>
      <p:ext uri="{BB962C8B-B14F-4D97-AF65-F5344CB8AC3E}">
        <p14:creationId xmlns:p14="http://schemas.microsoft.com/office/powerpoint/2010/main" val="29674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502241" y="3030047"/>
            <a:ext cx="8720624" cy="3980843"/>
          </a:xfrm>
          <a:prstGeom prst="rect">
            <a:avLst/>
          </a:prstGeom>
        </p:spPr>
      </p:pic>
      <p:sp>
        <p:nvSpPr>
          <p:cNvPr id="6" name="Title 1"/>
          <p:cNvSpPr txBox="1">
            <a:spLocks/>
          </p:cNvSpPr>
          <p:nvPr/>
        </p:nvSpPr>
        <p:spPr>
          <a:xfrm>
            <a:off x="455612" y="559405"/>
            <a:ext cx="6488611" cy="1230944"/>
          </a:xfrm>
          <a:prstGeom prst="rect">
            <a:avLst/>
          </a:prstGeom>
        </p:spPr>
        <p:txBody>
          <a:bodyPr vert="horz" lIns="91416" tIns="45708" rIns="91416" bIns="45708" rtlCol="0" anchor="b">
            <a:normAutofit/>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999" b="1" dirty="0">
                <a:solidFill>
                  <a:schemeClr val="tx1"/>
                </a:solidFill>
                <a:latin typeface="Copperplate Gothic Bold" panose="020E0705020206020404" pitchFamily="34" charset="0"/>
              </a:rPr>
              <a:t>Step 3: Log into your </a:t>
            </a:r>
            <a:r>
              <a:rPr lang="en-US" sz="2999" b="1" dirty="0" err="1">
                <a:solidFill>
                  <a:schemeClr val="tx1"/>
                </a:solidFill>
                <a:latin typeface="Copperplate Gothic Bold" panose="020E0705020206020404" pitchFamily="34" charset="0"/>
              </a:rPr>
              <a:t>WebAdvisor</a:t>
            </a:r>
            <a:r>
              <a:rPr lang="en-US" sz="2999" b="1" dirty="0">
                <a:solidFill>
                  <a:schemeClr val="tx1"/>
                </a:solidFill>
                <a:latin typeface="Copperplate Gothic Bold" panose="020E0705020206020404" pitchFamily="34" charset="0"/>
              </a:rPr>
              <a:t> Account</a:t>
            </a:r>
          </a:p>
        </p:txBody>
      </p:sp>
      <p:sp>
        <p:nvSpPr>
          <p:cNvPr id="4" name="Down Arrow 3"/>
          <p:cNvSpPr/>
          <p:nvPr/>
        </p:nvSpPr>
        <p:spPr>
          <a:xfrm rot="10800000">
            <a:off x="8075612" y="3657600"/>
            <a:ext cx="484506" cy="97815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11" name="Picture 10"/>
          <p:cNvPicPr>
            <a:picLocks noChangeAspect="1"/>
          </p:cNvPicPr>
          <p:nvPr/>
        </p:nvPicPr>
        <p:blipFill rotWithShape="1">
          <a:blip r:embed="rId3"/>
          <a:srcRect r="30505" b="43446"/>
          <a:stretch/>
        </p:blipFill>
        <p:spPr>
          <a:xfrm>
            <a:off x="6018232" y="177534"/>
            <a:ext cx="5404781" cy="2698731"/>
          </a:xfrm>
          <a:prstGeom prst="rect">
            <a:avLst/>
          </a:prstGeom>
        </p:spPr>
      </p:pic>
      <p:sp>
        <p:nvSpPr>
          <p:cNvPr id="12" name="Down Arrow 11"/>
          <p:cNvSpPr/>
          <p:nvPr/>
        </p:nvSpPr>
        <p:spPr>
          <a:xfrm rot="10800000">
            <a:off x="9980612" y="685800"/>
            <a:ext cx="484506" cy="978153"/>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85547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4846" y="1762160"/>
            <a:ext cx="10217663" cy="4989800"/>
          </a:xfrm>
          <a:prstGeom prst="rect">
            <a:avLst/>
          </a:prstGeom>
        </p:spPr>
      </p:pic>
      <p:sp>
        <p:nvSpPr>
          <p:cNvPr id="6" name="Down Arrow 5"/>
          <p:cNvSpPr/>
          <p:nvPr/>
        </p:nvSpPr>
        <p:spPr>
          <a:xfrm rot="16200000">
            <a:off x="5274466" y="3859922"/>
            <a:ext cx="193609" cy="154101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 name="Title 1"/>
          <p:cNvSpPr txBox="1">
            <a:spLocks/>
          </p:cNvSpPr>
          <p:nvPr/>
        </p:nvSpPr>
        <p:spPr>
          <a:xfrm>
            <a:off x="420247" y="180904"/>
            <a:ext cx="7551903" cy="656926"/>
          </a:xfrm>
          <a:prstGeom prst="rect">
            <a:avLst/>
          </a:prstGeom>
        </p:spPr>
        <p:txBody>
          <a:bodyPr vert="horz" lIns="91416" tIns="45708" rIns="91416" bIns="45708" rtlCol="0" anchor="b">
            <a:normAutofit/>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999" b="1" dirty="0">
                <a:solidFill>
                  <a:schemeClr val="tx1"/>
                </a:solidFill>
                <a:latin typeface="Copperplate Gothic Bold" panose="020E0705020206020404" pitchFamily="34" charset="0"/>
              </a:rPr>
              <a:t>Step 4: View Online Orientation</a:t>
            </a:r>
          </a:p>
        </p:txBody>
      </p:sp>
      <p:sp>
        <p:nvSpPr>
          <p:cNvPr id="9" name="Title 1"/>
          <p:cNvSpPr txBox="1">
            <a:spLocks/>
          </p:cNvSpPr>
          <p:nvPr/>
        </p:nvSpPr>
        <p:spPr>
          <a:xfrm>
            <a:off x="420247" y="993586"/>
            <a:ext cx="9733649" cy="888961"/>
          </a:xfrm>
          <a:prstGeom prst="rect">
            <a:avLst/>
          </a:prstGeom>
        </p:spPr>
        <p:txBody>
          <a:bodyPr vert="horz" lIns="91416" tIns="45708" rIns="91416" bIns="45708" rtlCol="0" anchor="t">
            <a:normAutofit fontScale="4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498" b="1" dirty="0">
                <a:solidFill>
                  <a:schemeClr val="tx1"/>
                </a:solidFill>
                <a:latin typeface="Copperplate Gothic Bold" panose="020E0705020206020404" pitchFamily="34" charset="0"/>
              </a:rPr>
              <a:t>Step 5:  Take Placement Survey</a:t>
            </a:r>
            <a:br>
              <a:rPr lang="en-US" sz="3599" b="1" dirty="0">
                <a:solidFill>
                  <a:schemeClr val="tx1"/>
                </a:solidFill>
                <a:latin typeface="Copperplate Gothic Bold" panose="020E0705020206020404" pitchFamily="34" charset="0"/>
              </a:rPr>
            </a:br>
            <a:br>
              <a:rPr lang="en-US" sz="3599" dirty="0">
                <a:latin typeface="Copperplate Gothic Bold" panose="020E0705020206020404" pitchFamily="34" charset="0"/>
              </a:rPr>
            </a:br>
            <a:endParaRPr lang="en-US" sz="2699" dirty="0"/>
          </a:p>
        </p:txBody>
      </p:sp>
      <p:sp>
        <p:nvSpPr>
          <p:cNvPr id="11" name="Down Arrow 10"/>
          <p:cNvSpPr/>
          <p:nvPr/>
        </p:nvSpPr>
        <p:spPr>
          <a:xfrm rot="16200000">
            <a:off x="5274466" y="4141925"/>
            <a:ext cx="193609" cy="154101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 name="Rounded Rectangle 11"/>
          <p:cNvSpPr/>
          <p:nvPr/>
        </p:nvSpPr>
        <p:spPr>
          <a:xfrm>
            <a:off x="604846" y="1882547"/>
            <a:ext cx="4497453" cy="254933"/>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 name="Rounded Rectangle 12"/>
          <p:cNvSpPr/>
          <p:nvPr/>
        </p:nvSpPr>
        <p:spPr>
          <a:xfrm>
            <a:off x="604846" y="3200914"/>
            <a:ext cx="4497453" cy="254933"/>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 name="Rounded Rectangle 13"/>
          <p:cNvSpPr/>
          <p:nvPr/>
        </p:nvSpPr>
        <p:spPr>
          <a:xfrm>
            <a:off x="757205" y="5048983"/>
            <a:ext cx="4497453" cy="254933"/>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5" name="Rounded Rectangle 14"/>
          <p:cNvSpPr/>
          <p:nvPr/>
        </p:nvSpPr>
        <p:spPr>
          <a:xfrm>
            <a:off x="6022495" y="1779975"/>
            <a:ext cx="4497453" cy="254933"/>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6" name="Rounded Rectangle 15"/>
          <p:cNvSpPr/>
          <p:nvPr/>
        </p:nvSpPr>
        <p:spPr>
          <a:xfrm>
            <a:off x="6022495" y="3358172"/>
            <a:ext cx="4497453" cy="254933"/>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Rounded Rectangle 16"/>
          <p:cNvSpPr/>
          <p:nvPr/>
        </p:nvSpPr>
        <p:spPr>
          <a:xfrm>
            <a:off x="6022495" y="5343663"/>
            <a:ext cx="4497453" cy="254933"/>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278485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17" y="431260"/>
            <a:ext cx="8594429" cy="1320456"/>
          </a:xfrm>
        </p:spPr>
        <p:txBody>
          <a:bodyPr/>
          <a:lstStyle/>
          <a:p>
            <a:r>
              <a:rPr lang="en-US" b="1" dirty="0">
                <a:solidFill>
                  <a:schemeClr val="tx1"/>
                </a:solidFill>
                <a:latin typeface="Copperplate Gothic Bold" panose="020E0705020206020404" pitchFamily="34" charset="0"/>
              </a:rPr>
              <a:t> Step 6: Advisement</a:t>
            </a:r>
            <a:br>
              <a:rPr lang="en-US" b="1" dirty="0">
                <a:solidFill>
                  <a:schemeClr val="tx1"/>
                </a:solidFill>
                <a:latin typeface="Copperplate Gothic Bold" panose="020E0705020206020404" pitchFamily="34" charset="0"/>
              </a:rPr>
            </a:br>
            <a:r>
              <a:rPr lang="en-US" b="1" dirty="0">
                <a:solidFill>
                  <a:schemeClr val="tx1"/>
                </a:solidFill>
                <a:latin typeface="Copperplate Gothic Bold" panose="020E0705020206020404" pitchFamily="34" charset="0"/>
              </a:rPr>
              <a:t> </a:t>
            </a:r>
          </a:p>
        </p:txBody>
      </p:sp>
      <p:sp>
        <p:nvSpPr>
          <p:cNvPr id="8" name="Content Placeholder 4"/>
          <p:cNvSpPr txBox="1">
            <a:spLocks/>
          </p:cNvSpPr>
          <p:nvPr/>
        </p:nvSpPr>
        <p:spPr>
          <a:xfrm>
            <a:off x="260488" y="1669174"/>
            <a:ext cx="6400800" cy="1253587"/>
          </a:xfrm>
          <a:prstGeom prst="rect">
            <a:avLst/>
          </a:prstGeom>
          <a:solidFill>
            <a:schemeClr val="bg1"/>
          </a:solidFill>
          <a:effectLst>
            <a:softEdge rad="127000"/>
          </a:effectLst>
        </p:spPr>
        <p:txBody>
          <a:bodyPr vert="horz" lIns="91416" tIns="45708" rIns="91416" bIns="45708"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endParaRPr lang="en-US" sz="800" dirty="0">
              <a:latin typeface="Footlight MT Light" panose="0204060206030A020304" pitchFamily="18" charset="0"/>
            </a:endParaRPr>
          </a:p>
          <a:p>
            <a:pPr marL="0" indent="0" algn="ctr">
              <a:buNone/>
            </a:pPr>
            <a:r>
              <a:rPr lang="en-US" sz="2000" dirty="0">
                <a:latin typeface="Footlight MT Light" panose="0204060206030A020304" pitchFamily="18" charset="0"/>
              </a:rPr>
              <a:t>Make an appointment to meet with your Adult Ed Transitions Counselor </a:t>
            </a:r>
            <a:r>
              <a:rPr lang="en-US" sz="2000" dirty="0">
                <a:solidFill>
                  <a:schemeClr val="accent2">
                    <a:lumMod val="75000"/>
                  </a:schemeClr>
                </a:solidFill>
                <a:latin typeface="Footlight MT Light" panose="0204060206030A020304" pitchFamily="18" charset="0"/>
              </a:rPr>
              <a:t>REBECCA MONJARAZ </a:t>
            </a:r>
            <a:r>
              <a:rPr lang="en-US" sz="2000" dirty="0">
                <a:latin typeface="Footlight MT Light" panose="0204060206030A020304" pitchFamily="18" charset="0"/>
              </a:rPr>
              <a:t>to complete your educational plan. </a:t>
            </a:r>
          </a:p>
        </p:txBody>
      </p:sp>
      <p:sp>
        <p:nvSpPr>
          <p:cNvPr id="5" name="Content Placeholder 4"/>
          <p:cNvSpPr>
            <a:spLocks noGrp="1"/>
          </p:cNvSpPr>
          <p:nvPr>
            <p:ph idx="1"/>
          </p:nvPr>
        </p:nvSpPr>
        <p:spPr>
          <a:xfrm>
            <a:off x="1734020" y="3296867"/>
            <a:ext cx="5122392" cy="1891959"/>
          </a:xfrm>
        </p:spPr>
        <p:txBody>
          <a:bodyPr>
            <a:normAutofit/>
          </a:bodyPr>
          <a:lstStyle/>
          <a:p>
            <a:pPr marL="0" indent="0" algn="ctr">
              <a:buNone/>
            </a:pPr>
            <a:r>
              <a:rPr lang="en-US" sz="2800" b="1" dirty="0">
                <a:solidFill>
                  <a:schemeClr val="tx1"/>
                </a:solidFill>
                <a:latin typeface="Footlight MT Light" panose="0204060206030A020304" pitchFamily="18" charset="0"/>
              </a:rPr>
              <a:t>Adult Ed Transitions Counselor</a:t>
            </a:r>
          </a:p>
          <a:p>
            <a:pPr marL="0" indent="0" algn="ctr">
              <a:buNone/>
            </a:pPr>
            <a:r>
              <a:rPr lang="en-US" sz="2400" b="1" dirty="0">
                <a:solidFill>
                  <a:schemeClr val="tx1"/>
                </a:solidFill>
                <a:latin typeface="Footlight MT Light" panose="0204060206030A020304" pitchFamily="18" charset="0"/>
              </a:rPr>
              <a:t>Rebecca.Monjaraz@vvc.edu</a:t>
            </a:r>
            <a:endParaRPr lang="en-US" sz="2400" dirty="0">
              <a:latin typeface="Footlight MT Light" panose="0204060206030A020304" pitchFamily="18" charset="0"/>
            </a:endParaRPr>
          </a:p>
          <a:p>
            <a:pPr marL="0" indent="0" algn="ctr">
              <a:buNone/>
            </a:pPr>
            <a:r>
              <a:rPr lang="en-US" sz="2400" b="1" dirty="0">
                <a:solidFill>
                  <a:schemeClr val="tx1"/>
                </a:solidFill>
                <a:latin typeface="Footlight MT Light" panose="0204060206030A020304" pitchFamily="18" charset="0"/>
              </a:rPr>
              <a:t>760.245.4271 ext. 2489</a:t>
            </a:r>
          </a:p>
        </p:txBody>
      </p:sp>
      <p:sp>
        <p:nvSpPr>
          <p:cNvPr id="9" name="Title 1"/>
          <p:cNvSpPr txBox="1">
            <a:spLocks/>
          </p:cNvSpPr>
          <p:nvPr/>
        </p:nvSpPr>
        <p:spPr>
          <a:xfrm>
            <a:off x="2414879" y="666611"/>
            <a:ext cx="2550030" cy="1015773"/>
          </a:xfrm>
          <a:prstGeom prst="rect">
            <a:avLst/>
          </a:prstGeom>
        </p:spPr>
        <p:txBody>
          <a:bodyPr vert="horz" lIns="91416" tIns="45708" rIns="91416" bIns="45708"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en-US" sz="2799" b="1" dirty="0">
                <a:solidFill>
                  <a:schemeClr val="tx1"/>
                </a:solidFill>
                <a:latin typeface="Copperplate Gothic Bold" panose="020E0705020206020404" pitchFamily="34" charset="0"/>
              </a:rPr>
            </a:br>
            <a:r>
              <a:rPr lang="en-US" sz="1999" b="1" dirty="0">
                <a:solidFill>
                  <a:schemeClr val="tx1"/>
                </a:solidFill>
                <a:latin typeface="Century" panose="02040604050505020304" pitchFamily="18" charset="0"/>
              </a:rPr>
              <a:t>(Educational Plan)</a:t>
            </a:r>
          </a:p>
        </p:txBody>
      </p:sp>
      <p:sp>
        <p:nvSpPr>
          <p:cNvPr id="10" name="Content Placeholder 4"/>
          <p:cNvSpPr txBox="1">
            <a:spLocks/>
          </p:cNvSpPr>
          <p:nvPr/>
        </p:nvSpPr>
        <p:spPr>
          <a:xfrm>
            <a:off x="989012" y="5656880"/>
            <a:ext cx="6408342" cy="1281180"/>
          </a:xfrm>
          <a:prstGeom prst="rect">
            <a:avLst/>
          </a:prstGeom>
        </p:spPr>
        <p:txBody>
          <a:bodyPr vert="horz" lIns="91416" tIns="45708" rIns="91416" bIns="45708"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2000" dirty="0">
                <a:latin typeface="Footlight MT Light" panose="0204060206030A020304" pitchFamily="18" charset="0"/>
              </a:rPr>
              <a:t>VVC General Counseling Department. </a:t>
            </a:r>
          </a:p>
          <a:p>
            <a:pPr marL="0" indent="0" algn="ctr">
              <a:buNone/>
            </a:pPr>
            <a:r>
              <a:rPr lang="en-US" sz="2000" dirty="0">
                <a:solidFill>
                  <a:srgbClr val="00B0F0"/>
                </a:solidFill>
                <a:latin typeface="Footlight MT Light" panose="0204060206030A020304" pitchFamily="18" charset="0"/>
                <a:hlinkClick r:id="rId2"/>
              </a:rPr>
              <a:t>www.vvc.edu/counseling</a:t>
            </a:r>
            <a:endParaRPr lang="en-US" sz="2000" dirty="0">
              <a:solidFill>
                <a:srgbClr val="00B0F0"/>
              </a:solidFill>
              <a:latin typeface="Footlight MT Light" panose="0204060206030A020304" pitchFamily="18" charset="0"/>
            </a:endParaRPr>
          </a:p>
          <a:p>
            <a:pPr marL="0" indent="0" algn="ctr">
              <a:buNone/>
            </a:pPr>
            <a:endParaRPr lang="en-US" sz="2399" dirty="0">
              <a:latin typeface="Footlight MT Light" panose="0204060206030A020304" pitchFamily="18" charset="0"/>
            </a:endParaRPr>
          </a:p>
          <a:p>
            <a:pPr marL="0" indent="0" algn="ctr">
              <a:buNone/>
            </a:pPr>
            <a:endParaRPr lang="en-US" sz="2399" dirty="0">
              <a:latin typeface="Footlight MT Light" panose="0204060206030A020304" pitchFamily="18" charset="0"/>
            </a:endParaRPr>
          </a:p>
        </p:txBody>
      </p:sp>
      <p:pic>
        <p:nvPicPr>
          <p:cNvPr id="4" name="Picture 3"/>
          <p:cNvPicPr>
            <a:picLocks noChangeAspect="1"/>
          </p:cNvPicPr>
          <p:nvPr/>
        </p:nvPicPr>
        <p:blipFill>
          <a:blip r:embed="rId3"/>
          <a:stretch>
            <a:fillRect/>
          </a:stretch>
        </p:blipFill>
        <p:spPr>
          <a:xfrm>
            <a:off x="389491" y="3170075"/>
            <a:ext cx="1369835" cy="1981200"/>
          </a:xfrm>
          <a:prstGeom prst="rect">
            <a:avLst/>
          </a:prstGeom>
        </p:spPr>
      </p:pic>
      <p:pic>
        <p:nvPicPr>
          <p:cNvPr id="11" name="Picture 10"/>
          <p:cNvPicPr>
            <a:picLocks noChangeAspect="1"/>
          </p:cNvPicPr>
          <p:nvPr/>
        </p:nvPicPr>
        <p:blipFill rotWithShape="1">
          <a:blip r:embed="rId4"/>
          <a:srcRect b="14024"/>
          <a:stretch/>
        </p:blipFill>
        <p:spPr>
          <a:xfrm>
            <a:off x="7143451" y="76200"/>
            <a:ext cx="5045373" cy="671675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02569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752143" y="1600676"/>
            <a:ext cx="6932394" cy="502789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1200"/>
              </a:spcBef>
              <a:defRPr/>
            </a:pPr>
            <a:r>
              <a:rPr lang="en-US" sz="2799" dirty="0">
                <a:latin typeface="Footlight MT Light" panose="0204060206030A020304" pitchFamily="18" charset="0"/>
              </a:rPr>
              <a:t>Guidance 50 – College Success</a:t>
            </a:r>
          </a:p>
          <a:p>
            <a:pPr>
              <a:spcBef>
                <a:spcPts val="1200"/>
              </a:spcBef>
              <a:defRPr/>
            </a:pPr>
            <a:r>
              <a:rPr lang="en-US" sz="2799" dirty="0">
                <a:latin typeface="Footlight MT Light" panose="0204060206030A020304" pitchFamily="18" charset="0"/>
              </a:rPr>
              <a:t>Guidance 51 – Orientation</a:t>
            </a:r>
          </a:p>
          <a:p>
            <a:pPr>
              <a:spcBef>
                <a:spcPts val="1200"/>
              </a:spcBef>
              <a:defRPr/>
            </a:pPr>
            <a:r>
              <a:rPr lang="en-US" sz="2799" dirty="0">
                <a:latin typeface="Footlight MT Light" panose="0204060206030A020304" pitchFamily="18" charset="0"/>
              </a:rPr>
              <a:t>Guidance 55 – Building Math Confidence</a:t>
            </a:r>
          </a:p>
          <a:p>
            <a:pPr>
              <a:spcBef>
                <a:spcPts val="1200"/>
              </a:spcBef>
              <a:defRPr/>
            </a:pPr>
            <a:r>
              <a:rPr lang="en-US" sz="2799" dirty="0">
                <a:latin typeface="Footlight MT Light" panose="0204060206030A020304" pitchFamily="18" charset="0"/>
              </a:rPr>
              <a:t>Guidance 56 – Self-esteem</a:t>
            </a:r>
          </a:p>
          <a:p>
            <a:pPr>
              <a:spcBef>
                <a:spcPts val="1200"/>
              </a:spcBef>
              <a:defRPr/>
            </a:pPr>
            <a:r>
              <a:rPr lang="en-US" sz="2799" dirty="0">
                <a:latin typeface="Footlight MT Light" panose="0204060206030A020304" pitchFamily="18" charset="0"/>
              </a:rPr>
              <a:t>Guidance 100 – Career/Life Planning</a:t>
            </a:r>
          </a:p>
          <a:p>
            <a:pPr>
              <a:spcBef>
                <a:spcPts val="1200"/>
              </a:spcBef>
              <a:defRPr/>
            </a:pPr>
            <a:r>
              <a:rPr lang="en-US" sz="2799" dirty="0">
                <a:latin typeface="Footlight MT Light" panose="0204060206030A020304" pitchFamily="18" charset="0"/>
              </a:rPr>
              <a:t>Guidance 101 – First Year Experience</a:t>
            </a:r>
          </a:p>
          <a:p>
            <a:pPr>
              <a:spcBef>
                <a:spcPts val="1200"/>
              </a:spcBef>
              <a:defRPr/>
            </a:pPr>
            <a:r>
              <a:rPr lang="en-US" sz="2799" dirty="0">
                <a:latin typeface="Footlight MT Light" panose="0204060206030A020304" pitchFamily="18" charset="0"/>
              </a:rPr>
              <a:t>Guidance 105 – Personal/Career Success</a:t>
            </a:r>
          </a:p>
          <a:p>
            <a:pPr>
              <a:spcBef>
                <a:spcPts val="1200"/>
              </a:spcBef>
              <a:defRPr/>
            </a:pPr>
            <a:r>
              <a:rPr lang="en-US" sz="2799" dirty="0">
                <a:latin typeface="Footlight MT Light" panose="0204060206030A020304" pitchFamily="18" charset="0"/>
              </a:rPr>
              <a:t>Guidance 107 – Learning Strategies </a:t>
            </a:r>
          </a:p>
        </p:txBody>
      </p:sp>
      <p:sp>
        <p:nvSpPr>
          <p:cNvPr id="3" name="Title 1"/>
          <p:cNvSpPr txBox="1">
            <a:spLocks/>
          </p:cNvSpPr>
          <p:nvPr/>
        </p:nvSpPr>
        <p:spPr>
          <a:xfrm>
            <a:off x="457080" y="457974"/>
            <a:ext cx="8227457" cy="114270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599" dirty="0">
                <a:solidFill>
                  <a:schemeClr val="tx1"/>
                </a:solidFill>
                <a:latin typeface="Copperplate Gothic Bold" panose="020E0705020206020404" pitchFamily="34" charset="0"/>
              </a:rPr>
              <a:t>VVC Guidance Classes</a:t>
            </a:r>
          </a:p>
        </p:txBody>
      </p:sp>
    </p:spTree>
    <p:extLst>
      <p:ext uri="{BB962C8B-B14F-4D97-AF65-F5344CB8AC3E}">
        <p14:creationId xmlns:p14="http://schemas.microsoft.com/office/powerpoint/2010/main" val="409063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73399" y="1143000"/>
            <a:ext cx="9698201" cy="5307735"/>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000" dirty="0">
                <a:latin typeface="Times New Roman" panose="02020603050405020304" pitchFamily="18" charset="0"/>
                <a:ea typeface="Footlight MT Light" charset="0"/>
                <a:cs typeface="Times New Roman" panose="02020603050405020304" pitchFamily="18" charset="0"/>
              </a:rPr>
              <a:t>When selecting courses each semester, please consider the following:</a:t>
            </a:r>
          </a:p>
          <a:p>
            <a:pPr>
              <a:buFont typeface="Wingdings" panose="05000000000000000000" pitchFamily="2" charset="2"/>
              <a:buChar char="ü"/>
            </a:pPr>
            <a:r>
              <a:rPr lang="en-US" sz="2000" b="1" u="sng" dirty="0">
                <a:latin typeface="Times New Roman" panose="02020603050405020304" pitchFamily="18" charset="0"/>
                <a:cs typeface="Times New Roman" panose="02020603050405020304" pitchFamily="18" charset="0"/>
              </a:rPr>
              <a:t>Course load</a:t>
            </a:r>
            <a:r>
              <a:rPr lang="en-US" sz="2000" dirty="0">
                <a:latin typeface="Times New Roman" panose="02020603050405020304" pitchFamily="18" charset="0"/>
                <a:cs typeface="Times New Roman" panose="02020603050405020304" pitchFamily="18" charset="0"/>
              </a:rPr>
              <a:t>-How many units will you be taking? </a:t>
            </a:r>
          </a:p>
          <a:p>
            <a:pPr lvl="2" indent="-342797">
              <a:spcBef>
                <a:spcPts val="0"/>
              </a:spcBef>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Full-time student equals 12 units or more </a:t>
            </a:r>
          </a:p>
          <a:p>
            <a:pPr lvl="2" indent="-342797">
              <a:spcBef>
                <a:spcPts val="0"/>
              </a:spcBef>
              <a:buFont typeface="Wingdings" panose="05000000000000000000" pitchFamily="2" charset="2"/>
              <a:buChar char="§"/>
            </a:pPr>
            <a:r>
              <a:rPr lang="en-US" sz="2000" dirty="0">
                <a:latin typeface="Times New Roman" panose="02020603050405020304" pitchFamily="18" charset="0"/>
                <a:cs typeface="Times New Roman" panose="02020603050405020304" pitchFamily="18" charset="0"/>
              </a:rPr>
              <a:t>Part-time student equals less than 12 units	</a:t>
            </a:r>
          </a:p>
          <a:p>
            <a:pPr lvl="2" indent="-342797">
              <a:spcBef>
                <a:spcPts val="0"/>
              </a:spcBef>
              <a:buFont typeface="Wingdings" panose="05000000000000000000" pitchFamily="2" charset="2"/>
              <a:buChar char="§"/>
            </a:pPr>
            <a:endParaRPr lang="en-US" dirty="0">
              <a:latin typeface="Times New Roman" panose="02020603050405020304" pitchFamily="18" charset="0"/>
              <a:cs typeface="Times New Roman" panose="02020603050405020304" pitchFamily="18" charset="0"/>
            </a:endParaRPr>
          </a:p>
          <a:p>
            <a:pPr marL="0" lvl="0" indent="0">
              <a:lnSpc>
                <a:spcPct val="90000"/>
              </a:lnSpc>
              <a:spcBef>
                <a:spcPts val="0"/>
              </a:spcBef>
              <a:buClrTx/>
              <a:buSzTx/>
              <a:buNone/>
              <a:defRPr/>
            </a:pPr>
            <a:r>
              <a:rPr lang="en-US" sz="2000" dirty="0">
                <a:solidFill>
                  <a:prstClr val="black"/>
                </a:solidFill>
                <a:latin typeface="Times New Roman" panose="02020603050405020304" pitchFamily="18" charset="0"/>
                <a:cs typeface="Times New Roman" panose="02020603050405020304" pitchFamily="18" charset="0"/>
              </a:rPr>
              <a:t>	</a:t>
            </a:r>
            <a:r>
              <a:rPr lang="en-US" sz="2000" i="1" dirty="0">
                <a:solidFill>
                  <a:prstClr val="black"/>
                </a:solidFill>
                <a:latin typeface="Times New Roman" panose="02020603050405020304" pitchFamily="18" charset="0"/>
                <a:cs typeface="Times New Roman" panose="02020603050405020304" pitchFamily="18" charset="0"/>
              </a:rPr>
              <a:t>One Unit= 1 hour of class lecture each week</a:t>
            </a:r>
          </a:p>
          <a:p>
            <a:pPr marL="0" lvl="0" indent="0">
              <a:lnSpc>
                <a:spcPct val="90000"/>
              </a:lnSpc>
              <a:spcBef>
                <a:spcPts val="0"/>
              </a:spcBef>
              <a:buClrTx/>
              <a:buSzTx/>
              <a:buNone/>
              <a:defRPr/>
            </a:pPr>
            <a:r>
              <a:rPr lang="en-US" sz="2000" i="1" dirty="0">
                <a:solidFill>
                  <a:prstClr val="black"/>
                </a:solidFill>
                <a:latin typeface="Times New Roman" panose="02020603050405020304" pitchFamily="18" charset="0"/>
                <a:cs typeface="Times New Roman" panose="02020603050405020304" pitchFamily="18" charset="0"/>
              </a:rPr>
              <a:t>	Consider at least two (2) hours of homework/study time per week for each unit you take.</a:t>
            </a:r>
          </a:p>
          <a:p>
            <a:pPr marL="0" lvl="0" indent="0">
              <a:lnSpc>
                <a:spcPct val="90000"/>
              </a:lnSpc>
              <a:spcBef>
                <a:spcPts val="0"/>
              </a:spcBef>
              <a:buClrTx/>
              <a:buSzTx/>
              <a:buNone/>
              <a:defRPr/>
            </a:pPr>
            <a:endParaRPr lang="en-US" sz="900" dirty="0">
              <a:solidFill>
                <a:prstClr val="black"/>
              </a:solidFill>
              <a:latin typeface="Times New Roman" panose="02020603050405020304" pitchFamily="18" charset="0"/>
              <a:cs typeface="Times New Roman" panose="02020603050405020304" pitchFamily="18" charset="0"/>
            </a:endParaRPr>
          </a:p>
          <a:p>
            <a:pPr marL="0" lvl="0" indent="0">
              <a:lnSpc>
                <a:spcPct val="90000"/>
              </a:lnSpc>
              <a:spcBef>
                <a:spcPts val="0"/>
              </a:spcBef>
              <a:buClrTx/>
              <a:buSzTx/>
              <a:buNone/>
              <a:defRPr/>
            </a:pPr>
            <a:r>
              <a:rPr lang="en-US" sz="2000" dirty="0">
                <a:solidFill>
                  <a:prstClr val="black"/>
                </a:solidFill>
                <a:latin typeface="Times New Roman" panose="02020603050405020304" pitchFamily="18" charset="0"/>
                <a:cs typeface="Times New Roman" panose="02020603050405020304" pitchFamily="18" charset="0"/>
              </a:rPr>
              <a:t>	12 units= </a:t>
            </a:r>
            <a:r>
              <a:rPr lang="en-US" sz="2000" b="1" dirty="0">
                <a:solidFill>
                  <a:prstClr val="black"/>
                </a:solidFill>
                <a:latin typeface="Times New Roman" panose="02020603050405020304" pitchFamily="18" charset="0"/>
                <a:cs typeface="Times New Roman" panose="02020603050405020304" pitchFamily="18" charset="0"/>
              </a:rPr>
              <a:t>12</a:t>
            </a:r>
            <a:r>
              <a:rPr lang="en-US" sz="2000" dirty="0">
                <a:solidFill>
                  <a:prstClr val="black"/>
                </a:solidFill>
                <a:latin typeface="Times New Roman" panose="02020603050405020304" pitchFamily="18" charset="0"/>
                <a:cs typeface="Times New Roman" panose="02020603050405020304" pitchFamily="18" charset="0"/>
              </a:rPr>
              <a:t> (hours of class lecture per week)</a:t>
            </a:r>
          </a:p>
          <a:p>
            <a:pPr marL="0" lvl="0" indent="0">
              <a:lnSpc>
                <a:spcPct val="90000"/>
              </a:lnSpc>
              <a:spcBef>
                <a:spcPts val="0"/>
              </a:spcBef>
              <a:buClrTx/>
              <a:buSzTx/>
              <a:buNone/>
              <a:defRPr/>
            </a:pPr>
            <a:r>
              <a:rPr lang="en-US" sz="2000" dirty="0">
                <a:solidFill>
                  <a:prstClr val="black"/>
                </a:solidFill>
                <a:latin typeface="Times New Roman" panose="02020603050405020304" pitchFamily="18" charset="0"/>
                <a:cs typeface="Times New Roman" panose="02020603050405020304" pitchFamily="18" charset="0"/>
              </a:rPr>
              <a:t>			</a:t>
            </a:r>
            <a:r>
              <a:rPr lang="en-US" sz="2000" u="sng" dirty="0">
                <a:solidFill>
                  <a:prstClr val="black"/>
                </a:solidFill>
                <a:latin typeface="Times New Roman" panose="02020603050405020304" pitchFamily="18" charset="0"/>
                <a:cs typeface="Times New Roman" panose="02020603050405020304" pitchFamily="18" charset="0"/>
              </a:rPr>
              <a:t>  </a:t>
            </a:r>
            <a:r>
              <a:rPr lang="en-US" sz="2000" b="1" u="sng" dirty="0">
                <a:solidFill>
                  <a:prstClr val="black"/>
                </a:solidFill>
                <a:latin typeface="Times New Roman" panose="02020603050405020304" pitchFamily="18" charset="0"/>
                <a:cs typeface="Times New Roman" panose="02020603050405020304" pitchFamily="18" charset="0"/>
              </a:rPr>
              <a:t>24</a:t>
            </a:r>
            <a:r>
              <a:rPr lang="en-US" sz="2000" u="sng" dirty="0">
                <a:solidFill>
                  <a:prstClr val="black"/>
                </a:solidFill>
                <a:latin typeface="Times New Roman" panose="02020603050405020304" pitchFamily="18" charset="0"/>
                <a:cs typeface="Times New Roman" panose="02020603050405020304" pitchFamily="18" charset="0"/>
              </a:rPr>
              <a:t> (two hours per unit for homework/study)</a:t>
            </a:r>
          </a:p>
          <a:p>
            <a:pPr marL="0" lvl="0" indent="0">
              <a:lnSpc>
                <a:spcPct val="90000"/>
              </a:lnSpc>
              <a:spcBef>
                <a:spcPts val="0"/>
              </a:spcBef>
              <a:buClrTx/>
              <a:buSzTx/>
              <a:buNone/>
              <a:defRPr/>
            </a:pPr>
            <a:r>
              <a:rPr lang="en-US" sz="2000" dirty="0">
                <a:solidFill>
                  <a:prstClr val="black"/>
                </a:solidFill>
                <a:latin typeface="Times New Roman" panose="02020603050405020304" pitchFamily="18" charset="0"/>
                <a:cs typeface="Times New Roman" panose="02020603050405020304" pitchFamily="18" charset="0"/>
              </a:rPr>
              <a:t>			  </a:t>
            </a:r>
            <a:r>
              <a:rPr lang="en-US" sz="2000" b="1" dirty="0">
                <a:solidFill>
                  <a:prstClr val="black"/>
                </a:solidFill>
                <a:latin typeface="Times New Roman" panose="02020603050405020304" pitchFamily="18" charset="0"/>
                <a:cs typeface="Times New Roman" panose="02020603050405020304" pitchFamily="18" charset="0"/>
              </a:rPr>
              <a:t>36 Total Hours</a:t>
            </a:r>
          </a:p>
          <a:p>
            <a:pPr lvl="0">
              <a:lnSpc>
                <a:spcPct val="90000"/>
              </a:lnSpc>
              <a:spcBef>
                <a:spcPts val="0"/>
              </a:spcBef>
              <a:buClrTx/>
              <a:buSzTx/>
              <a:buFont typeface="Wingdings" panose="05000000000000000000" pitchFamily="2" charset="2"/>
              <a:buChar char="ü"/>
              <a:defRPr/>
            </a:pPr>
            <a:endParaRPr lang="en-US" sz="1200" b="1" dirty="0">
              <a:solidFill>
                <a:prstClr val="black"/>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sz="2000" b="1" u="sng" dirty="0">
                <a:latin typeface="Times New Roman" panose="02020603050405020304" pitchFamily="18" charset="0"/>
                <a:cs typeface="Times New Roman" panose="02020603050405020304" pitchFamily="18" charset="0"/>
              </a:rPr>
              <a:t>Course time and frequency of meetings </a:t>
            </a:r>
            <a:r>
              <a:rPr lang="en-US" sz="2000" dirty="0">
                <a:latin typeface="Times New Roman" panose="02020603050405020304" pitchFamily="18" charset="0"/>
                <a:cs typeface="Times New Roman" panose="02020603050405020304" pitchFamily="18" charset="0"/>
              </a:rPr>
              <a:t>– Morning, Afternoon, Evening; M, MW, T, W, TTH, F, MTWTHF, S</a:t>
            </a:r>
            <a:endParaRPr lang="en-US" sz="2000" b="1" u="sng"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en-US" sz="2000" b="1" u="sng" dirty="0">
                <a:latin typeface="Times New Roman" panose="02020603050405020304" pitchFamily="18" charset="0"/>
                <a:cs typeface="Times New Roman" panose="02020603050405020304" pitchFamily="18" charset="0"/>
              </a:rPr>
              <a:t>Course type</a:t>
            </a:r>
            <a:r>
              <a:rPr lang="en-US" sz="2000" dirty="0">
                <a:latin typeface="Times New Roman" panose="02020603050405020304" pitchFamily="18" charset="0"/>
                <a:cs typeface="Times New Roman" panose="02020603050405020304" pitchFamily="18" charset="0"/>
              </a:rPr>
              <a:t>- Remote learning instruction, hybrid (on line and remote learning), online only, or weekend classes</a:t>
            </a:r>
          </a:p>
        </p:txBody>
      </p:sp>
      <p:sp>
        <p:nvSpPr>
          <p:cNvPr id="3" name="Title 1"/>
          <p:cNvSpPr txBox="1">
            <a:spLocks/>
          </p:cNvSpPr>
          <p:nvPr/>
        </p:nvSpPr>
        <p:spPr>
          <a:xfrm>
            <a:off x="-230188" y="289192"/>
            <a:ext cx="5552688" cy="699791"/>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599" b="1" dirty="0">
                <a:solidFill>
                  <a:schemeClr val="tx1"/>
                </a:solidFill>
                <a:latin typeface="Footlight MT Light" charset="0"/>
                <a:ea typeface="Footlight MT Light" charset="0"/>
                <a:cs typeface="Footlight MT Light" charset="0"/>
              </a:rPr>
              <a:t>Things to consider</a:t>
            </a:r>
            <a:r>
              <a:rPr lang="is-IS" sz="3599" b="1" dirty="0">
                <a:solidFill>
                  <a:schemeClr val="tx1"/>
                </a:solidFill>
                <a:latin typeface="Footlight MT Light" charset="0"/>
                <a:ea typeface="Footlight MT Light" charset="0"/>
                <a:cs typeface="Footlight MT Light" charset="0"/>
              </a:rPr>
              <a:t>…..</a:t>
            </a:r>
            <a:endParaRPr lang="en-US" sz="3599" b="1" dirty="0">
              <a:solidFill>
                <a:schemeClr val="tx1"/>
              </a:solidFill>
              <a:latin typeface="Footlight MT Light" charset="0"/>
              <a:ea typeface="Footlight MT Light" charset="0"/>
              <a:cs typeface="Footlight MT Light" charset="0"/>
            </a:endParaRPr>
          </a:p>
        </p:txBody>
      </p:sp>
      <p:pic>
        <p:nvPicPr>
          <p:cNvPr id="4" name="Picture 3"/>
          <p:cNvPicPr>
            <a:picLocks noChangeAspect="1"/>
          </p:cNvPicPr>
          <p:nvPr/>
        </p:nvPicPr>
        <p:blipFill>
          <a:blip r:embed="rId2"/>
          <a:stretch>
            <a:fillRect/>
          </a:stretch>
        </p:blipFill>
        <p:spPr>
          <a:xfrm>
            <a:off x="9295404" y="893"/>
            <a:ext cx="2893421" cy="2856756"/>
          </a:xfrm>
          <a:prstGeom prst="rect">
            <a:avLst/>
          </a:prstGeom>
        </p:spPr>
      </p:pic>
      <p:sp>
        <p:nvSpPr>
          <p:cNvPr id="5" name="Title 1"/>
          <p:cNvSpPr txBox="1">
            <a:spLocks/>
          </p:cNvSpPr>
          <p:nvPr/>
        </p:nvSpPr>
        <p:spPr>
          <a:xfrm>
            <a:off x="135297" y="328755"/>
            <a:ext cx="8594429" cy="1320456"/>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99" b="1" dirty="0">
                <a:solidFill>
                  <a:schemeClr val="tx1"/>
                </a:solidFill>
                <a:latin typeface="Copperplate Gothic Bold" panose="020E0705020206020404" pitchFamily="34" charset="0"/>
              </a:rPr>
              <a:t> </a:t>
            </a:r>
          </a:p>
        </p:txBody>
      </p:sp>
    </p:spTree>
    <p:extLst>
      <p:ext uri="{BB962C8B-B14F-4D97-AF65-F5344CB8AC3E}">
        <p14:creationId xmlns:p14="http://schemas.microsoft.com/office/powerpoint/2010/main" val="337480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04212" y="25400"/>
            <a:ext cx="3857625" cy="6789420"/>
          </a:xfrm>
          <a:prstGeom prst="rect">
            <a:avLst/>
          </a:prstGeom>
        </p:spPr>
      </p:pic>
      <p:pic>
        <p:nvPicPr>
          <p:cNvPr id="3" name="Picture 2"/>
          <p:cNvPicPr>
            <a:picLocks noChangeAspect="1"/>
          </p:cNvPicPr>
          <p:nvPr/>
        </p:nvPicPr>
        <p:blipFill>
          <a:blip r:embed="rId3"/>
          <a:stretch>
            <a:fillRect/>
          </a:stretch>
        </p:blipFill>
        <p:spPr>
          <a:xfrm>
            <a:off x="379044" y="1371600"/>
            <a:ext cx="7743766" cy="3581400"/>
          </a:xfrm>
          <a:prstGeom prst="rect">
            <a:avLst/>
          </a:prstGeom>
        </p:spPr>
      </p:pic>
      <p:sp>
        <p:nvSpPr>
          <p:cNvPr id="4" name="Title 1"/>
          <p:cNvSpPr txBox="1">
            <a:spLocks/>
          </p:cNvSpPr>
          <p:nvPr/>
        </p:nvSpPr>
        <p:spPr>
          <a:xfrm>
            <a:off x="226217" y="431260"/>
            <a:ext cx="8594429" cy="1320456"/>
          </a:xfrm>
          <a:prstGeom prst="rect">
            <a:avLst/>
          </a:prstGeom>
        </p:spPr>
        <p:txBody>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tx1"/>
                </a:solidFill>
                <a:latin typeface="Copperplate Gothic Bold" panose="020E0705020206020404" pitchFamily="34" charset="0"/>
              </a:rPr>
              <a:t> Step 7 : Register for Classes</a:t>
            </a:r>
            <a:br>
              <a:rPr lang="en-US" b="1" dirty="0">
                <a:solidFill>
                  <a:schemeClr val="tx1"/>
                </a:solidFill>
                <a:latin typeface="Copperplate Gothic Bold" panose="020E0705020206020404" pitchFamily="34" charset="0"/>
              </a:rPr>
            </a:br>
            <a:r>
              <a:rPr lang="en-US" b="1" dirty="0">
                <a:solidFill>
                  <a:schemeClr val="tx1"/>
                </a:solidFill>
                <a:latin typeface="Copperplate Gothic Bold" panose="020E0705020206020404" pitchFamily="34" charset="0"/>
              </a:rPr>
              <a:t> </a:t>
            </a:r>
          </a:p>
        </p:txBody>
      </p:sp>
      <p:sp>
        <p:nvSpPr>
          <p:cNvPr id="5" name="Right Arrow 4"/>
          <p:cNvSpPr/>
          <p:nvPr/>
        </p:nvSpPr>
        <p:spPr>
          <a:xfrm>
            <a:off x="2665412" y="4038600"/>
            <a:ext cx="1869131" cy="637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6780212" y="6220968"/>
            <a:ext cx="1869131" cy="637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4"/>
          <p:cNvSpPr txBox="1">
            <a:spLocks/>
          </p:cNvSpPr>
          <p:nvPr/>
        </p:nvSpPr>
        <p:spPr>
          <a:xfrm>
            <a:off x="455612" y="5053584"/>
            <a:ext cx="6477000" cy="1447800"/>
          </a:xfrm>
          <a:prstGeom prst="rect">
            <a:avLst/>
          </a:prstGeom>
          <a:solidFill>
            <a:schemeClr val="bg1"/>
          </a:solidFill>
          <a:effectLst>
            <a:softEdge rad="127000"/>
          </a:effectLst>
        </p:spPr>
        <p:txBody>
          <a:bodyPr vert="horz" lIns="91416" tIns="45708" rIns="91416" bIns="45708"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AutoNum type="arabicPeriod"/>
            </a:pPr>
            <a:r>
              <a:rPr lang="en-US" sz="2400" dirty="0">
                <a:solidFill>
                  <a:schemeClr val="tx1"/>
                </a:solidFill>
                <a:latin typeface="Footlight MT Light" panose="0204060206030A020304" pitchFamily="18" charset="0"/>
              </a:rPr>
              <a:t>Open your VVC Navigate to view and approve your educational plan. </a:t>
            </a:r>
          </a:p>
          <a:p>
            <a:pPr>
              <a:buAutoNum type="arabicPeriod"/>
            </a:pPr>
            <a:endParaRPr lang="en-US" sz="200" dirty="0">
              <a:solidFill>
                <a:schemeClr val="tx1"/>
              </a:solidFill>
              <a:latin typeface="Footlight MT Light" panose="0204060206030A020304" pitchFamily="18" charset="0"/>
            </a:endParaRPr>
          </a:p>
          <a:p>
            <a:pPr>
              <a:buAutoNum type="arabicPeriod"/>
            </a:pPr>
            <a:r>
              <a:rPr lang="en-US" sz="2400" dirty="0">
                <a:solidFill>
                  <a:schemeClr val="tx1"/>
                </a:solidFill>
                <a:latin typeface="Footlight MT Light" panose="0204060206030A020304" pitchFamily="18" charset="0"/>
              </a:rPr>
              <a:t>Click on “View/Edit Schedule” to register. </a:t>
            </a:r>
          </a:p>
        </p:txBody>
      </p:sp>
    </p:spTree>
    <p:extLst>
      <p:ext uri="{BB962C8B-B14F-4D97-AF65-F5344CB8AC3E}">
        <p14:creationId xmlns:p14="http://schemas.microsoft.com/office/powerpoint/2010/main" val="139721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57080" y="275460"/>
            <a:ext cx="8227457" cy="114270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599" dirty="0">
                <a:solidFill>
                  <a:schemeClr val="tx1"/>
                </a:solidFill>
                <a:latin typeface="Copperplate Gothic Bold" panose="020E0705020206020404" pitchFamily="34" charset="0"/>
              </a:rPr>
              <a:t>Step 8: Pay Fees</a:t>
            </a:r>
          </a:p>
        </p:txBody>
      </p:sp>
      <p:pic>
        <p:nvPicPr>
          <p:cNvPr id="4" name="Picture 3"/>
          <p:cNvPicPr>
            <a:picLocks noChangeAspect="1"/>
          </p:cNvPicPr>
          <p:nvPr/>
        </p:nvPicPr>
        <p:blipFill>
          <a:blip r:embed="rId2"/>
          <a:stretch>
            <a:fillRect/>
          </a:stretch>
        </p:blipFill>
        <p:spPr>
          <a:xfrm>
            <a:off x="608012" y="1418162"/>
            <a:ext cx="10217663" cy="4989800"/>
          </a:xfrm>
          <a:prstGeom prst="rect">
            <a:avLst/>
          </a:prstGeom>
        </p:spPr>
      </p:pic>
      <p:sp>
        <p:nvSpPr>
          <p:cNvPr id="5" name="Rounded Rectangle 4"/>
          <p:cNvSpPr/>
          <p:nvPr/>
        </p:nvSpPr>
        <p:spPr>
          <a:xfrm>
            <a:off x="6018212" y="2167116"/>
            <a:ext cx="4497453" cy="254933"/>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 name="Rounded Rectangle 5"/>
          <p:cNvSpPr/>
          <p:nvPr/>
        </p:nvSpPr>
        <p:spPr>
          <a:xfrm>
            <a:off x="607269" y="3171003"/>
            <a:ext cx="4497453" cy="101999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10834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2" y="457200"/>
            <a:ext cx="11297734" cy="1219200"/>
          </a:xfrm>
        </p:spPr>
        <p:txBody>
          <a:bodyPr>
            <a:normAutofit/>
          </a:bodyPr>
          <a:lstStyle/>
          <a:p>
            <a:r>
              <a:rPr lang="en-US" b="1" dirty="0">
                <a:latin typeface="Copperplate Gothic Bold" panose="020E0705020206020404" pitchFamily="34" charset="0"/>
              </a:rPr>
              <a:t>Student Services  </a:t>
            </a:r>
            <a:r>
              <a:rPr lang="en-US" sz="3200" b="1" dirty="0">
                <a:latin typeface="Copperplate Gothic Bold" panose="020E0705020206020404" pitchFamily="34" charset="0"/>
              </a:rPr>
              <a:t>and </a:t>
            </a:r>
            <a:br>
              <a:rPr lang="en-US" b="1" dirty="0">
                <a:latin typeface="Copperplate Gothic Bold" panose="020E0705020206020404" pitchFamily="34" charset="0"/>
              </a:rPr>
            </a:br>
            <a:r>
              <a:rPr lang="en-US" b="1" dirty="0">
                <a:latin typeface="Copperplate Gothic Bold" panose="020E0705020206020404" pitchFamily="34" charset="0"/>
              </a:rPr>
              <a:t>Student  Support  Programs </a:t>
            </a:r>
          </a:p>
        </p:txBody>
      </p:sp>
      <p:pic>
        <p:nvPicPr>
          <p:cNvPr id="4" name="Content Placeholder 3"/>
          <p:cNvPicPr>
            <a:picLocks noGrp="1" noChangeAspect="1"/>
          </p:cNvPicPr>
          <p:nvPr>
            <p:ph idx="1"/>
          </p:nvPr>
        </p:nvPicPr>
        <p:blipFill>
          <a:blip r:embed="rId2"/>
          <a:stretch>
            <a:fillRect/>
          </a:stretch>
        </p:blipFill>
        <p:spPr>
          <a:xfrm>
            <a:off x="-19517" y="5674555"/>
            <a:ext cx="2971800" cy="715786"/>
          </a:xfrm>
          <a:prstGeom prst="rect">
            <a:avLst/>
          </a:prstGeom>
        </p:spPr>
      </p:pic>
      <p:pic>
        <p:nvPicPr>
          <p:cNvPr id="5" name="Picture 4"/>
          <p:cNvPicPr>
            <a:picLocks noChangeAspect="1"/>
          </p:cNvPicPr>
          <p:nvPr/>
        </p:nvPicPr>
        <p:blipFill>
          <a:blip r:embed="rId3"/>
          <a:stretch>
            <a:fillRect/>
          </a:stretch>
        </p:blipFill>
        <p:spPr>
          <a:xfrm>
            <a:off x="3275012" y="3138968"/>
            <a:ext cx="1389521" cy="1538098"/>
          </a:xfrm>
          <a:prstGeom prst="rect">
            <a:avLst/>
          </a:prstGeom>
        </p:spPr>
      </p:pic>
      <p:pic>
        <p:nvPicPr>
          <p:cNvPr id="8" name="Picture 7"/>
          <p:cNvPicPr>
            <a:picLocks noChangeAspect="1"/>
          </p:cNvPicPr>
          <p:nvPr/>
        </p:nvPicPr>
        <p:blipFill>
          <a:blip r:embed="rId4"/>
          <a:stretch>
            <a:fillRect/>
          </a:stretch>
        </p:blipFill>
        <p:spPr>
          <a:xfrm>
            <a:off x="4207782" y="5052124"/>
            <a:ext cx="1889524" cy="1653333"/>
          </a:xfrm>
          <a:prstGeom prst="rect">
            <a:avLst/>
          </a:prstGeom>
        </p:spPr>
      </p:pic>
      <p:sp>
        <p:nvSpPr>
          <p:cNvPr id="3" name="Rectangle 2"/>
          <p:cNvSpPr/>
          <p:nvPr/>
        </p:nvSpPr>
        <p:spPr>
          <a:xfrm>
            <a:off x="379412" y="3552152"/>
            <a:ext cx="2201861" cy="922985"/>
          </a:xfrm>
          <a:prstGeom prst="rect">
            <a:avLst/>
          </a:prstGeom>
          <a:noFill/>
        </p:spPr>
        <p:txBody>
          <a:bodyPr wrap="square" lIns="91416" tIns="45708" rIns="91416" bIns="45708">
            <a:spAutoFit/>
          </a:bodyPr>
          <a:lstStyle/>
          <a:p>
            <a:pPr algn="ctr"/>
            <a:r>
              <a:rPr lang="en-US" sz="3200" b="1" dirty="0">
                <a:ln w="22225">
                  <a:solidFill>
                    <a:schemeClr val="accent2"/>
                  </a:solidFill>
                  <a:prstDash val="solid"/>
                </a:ln>
                <a:solidFill>
                  <a:schemeClr val="accent2">
                    <a:lumMod val="40000"/>
                    <a:lumOff val="60000"/>
                  </a:schemeClr>
                </a:solidFill>
              </a:rPr>
              <a:t>ACCESS</a:t>
            </a:r>
            <a:r>
              <a:rPr lang="en-US" sz="5398" b="1" dirty="0">
                <a:ln w="22225">
                  <a:solidFill>
                    <a:schemeClr val="accent2"/>
                  </a:solidFill>
                  <a:prstDash val="solid"/>
                </a:ln>
                <a:solidFill>
                  <a:schemeClr val="accent2">
                    <a:lumMod val="40000"/>
                    <a:lumOff val="60000"/>
                  </a:schemeClr>
                </a:solidFill>
              </a:rPr>
              <a:t> </a:t>
            </a:r>
          </a:p>
        </p:txBody>
      </p:sp>
      <p:sp>
        <p:nvSpPr>
          <p:cNvPr id="7" name="Rectangle 6"/>
          <p:cNvSpPr/>
          <p:nvPr/>
        </p:nvSpPr>
        <p:spPr>
          <a:xfrm>
            <a:off x="5103812" y="3721821"/>
            <a:ext cx="2895600" cy="584751"/>
          </a:xfrm>
          <a:prstGeom prst="rect">
            <a:avLst/>
          </a:prstGeom>
          <a:noFill/>
        </p:spPr>
        <p:txBody>
          <a:bodyPr wrap="square" lIns="91416" tIns="45708" rIns="91416" bIns="45708">
            <a:spAutoFit/>
          </a:bodyPr>
          <a:lstStyle/>
          <a:p>
            <a:pPr algn="ctr"/>
            <a:r>
              <a:rPr lang="en-US" sz="3200" b="1" dirty="0">
                <a:ln w="22225">
                  <a:solidFill>
                    <a:srgbClr val="00B050"/>
                  </a:solidFill>
                  <a:prstDash val="solid"/>
                </a:ln>
                <a:solidFill>
                  <a:srgbClr val="0070C0"/>
                </a:solidFill>
              </a:rPr>
              <a:t>Veterans</a:t>
            </a:r>
          </a:p>
        </p:txBody>
      </p:sp>
      <p:pic>
        <p:nvPicPr>
          <p:cNvPr id="6" name="Picture 5">
            <a:extLst>
              <a:ext uri="{FF2B5EF4-FFF2-40B4-BE49-F238E27FC236}">
                <a16:creationId xmlns:a16="http://schemas.microsoft.com/office/drawing/2014/main" id="{608826B5-9D60-49EA-B94F-67996588B0F0}"/>
              </a:ext>
            </a:extLst>
          </p:cNvPr>
          <p:cNvPicPr>
            <a:picLocks noChangeAspect="1"/>
          </p:cNvPicPr>
          <p:nvPr/>
        </p:nvPicPr>
        <p:blipFill rotWithShape="1">
          <a:blip r:embed="rId5"/>
          <a:srcRect t="4994"/>
          <a:stretch/>
        </p:blipFill>
        <p:spPr>
          <a:xfrm>
            <a:off x="8713907" y="3552047"/>
            <a:ext cx="1359543" cy="923090"/>
          </a:xfrm>
          <a:prstGeom prst="rect">
            <a:avLst/>
          </a:prstGeom>
        </p:spPr>
      </p:pic>
      <p:pic>
        <p:nvPicPr>
          <p:cNvPr id="9" name="Picture 8">
            <a:extLst>
              <a:ext uri="{FF2B5EF4-FFF2-40B4-BE49-F238E27FC236}">
                <a16:creationId xmlns:a16="http://schemas.microsoft.com/office/drawing/2014/main" id="{FA5E18CE-3A8E-4297-A74B-233EEEF5F275}"/>
              </a:ext>
            </a:extLst>
          </p:cNvPr>
          <p:cNvPicPr>
            <a:picLocks noChangeAspect="1"/>
          </p:cNvPicPr>
          <p:nvPr/>
        </p:nvPicPr>
        <p:blipFill>
          <a:blip r:embed="rId6"/>
          <a:stretch>
            <a:fillRect/>
          </a:stretch>
        </p:blipFill>
        <p:spPr>
          <a:xfrm>
            <a:off x="7313612" y="4845911"/>
            <a:ext cx="1828800" cy="1740356"/>
          </a:xfrm>
          <a:prstGeom prst="rect">
            <a:avLst/>
          </a:prstGeom>
        </p:spPr>
      </p:pic>
      <p:sp>
        <p:nvSpPr>
          <p:cNvPr id="11" name="Rectangle 10">
            <a:extLst>
              <a:ext uri="{FF2B5EF4-FFF2-40B4-BE49-F238E27FC236}">
                <a16:creationId xmlns:a16="http://schemas.microsoft.com/office/drawing/2014/main" id="{50907186-1B06-4346-804A-83D0CAC56CFC}"/>
              </a:ext>
            </a:extLst>
          </p:cNvPr>
          <p:cNvSpPr/>
          <p:nvPr/>
        </p:nvSpPr>
        <p:spPr>
          <a:xfrm>
            <a:off x="227012" y="2186786"/>
            <a:ext cx="3287967" cy="830997"/>
          </a:xfrm>
          <a:prstGeom prst="rect">
            <a:avLst/>
          </a:prstGeom>
          <a:noFill/>
        </p:spPr>
        <p:txBody>
          <a:bodyPr wrap="square" lIns="91440" tIns="45720" rIns="91440" bIns="45720">
            <a:spAutoFit/>
          </a:bodyPr>
          <a:lstStyle/>
          <a:p>
            <a:pPr algn="ctr"/>
            <a:r>
              <a:rPr lang="en-US" sz="2400" dirty="0">
                <a:ln w="0"/>
                <a:effectLst>
                  <a:glow rad="63500">
                    <a:schemeClr val="accent5">
                      <a:satMod val="175000"/>
                      <a:alpha val="40000"/>
                    </a:schemeClr>
                  </a:glow>
                  <a:outerShdw blurRad="38100" dist="19050" dir="2700000" algn="tl" rotWithShape="0">
                    <a:schemeClr val="dk1">
                      <a:alpha val="40000"/>
                    </a:schemeClr>
                  </a:outerShdw>
                </a:effectLst>
              </a:rPr>
              <a:t>Admissions and Records</a:t>
            </a:r>
          </a:p>
        </p:txBody>
      </p:sp>
      <p:sp>
        <p:nvSpPr>
          <p:cNvPr id="13" name="Rectangle 12">
            <a:extLst>
              <a:ext uri="{FF2B5EF4-FFF2-40B4-BE49-F238E27FC236}">
                <a16:creationId xmlns:a16="http://schemas.microsoft.com/office/drawing/2014/main" id="{1F8F4DA6-554E-4DA4-B98D-CD8B9D39AD82}"/>
              </a:ext>
            </a:extLst>
          </p:cNvPr>
          <p:cNvSpPr/>
          <p:nvPr/>
        </p:nvSpPr>
        <p:spPr>
          <a:xfrm>
            <a:off x="3785719" y="2230528"/>
            <a:ext cx="3287967" cy="461665"/>
          </a:xfrm>
          <a:prstGeom prst="rect">
            <a:avLst/>
          </a:prstGeom>
          <a:noFill/>
        </p:spPr>
        <p:txBody>
          <a:bodyPr wrap="square" lIns="91440" tIns="45720" rIns="91440" bIns="45720">
            <a:spAutoFit/>
          </a:bodyPr>
          <a:lstStyle/>
          <a:p>
            <a:pPr algn="ctr"/>
            <a:r>
              <a:rPr lang="en-US" sz="2400" dirty="0">
                <a:ln w="0"/>
                <a:effectLst>
                  <a:glow rad="63500">
                    <a:schemeClr val="accent5">
                      <a:satMod val="175000"/>
                      <a:alpha val="40000"/>
                    </a:schemeClr>
                  </a:glow>
                  <a:outerShdw blurRad="38100" dist="19050" dir="2700000" algn="tl" rotWithShape="0">
                    <a:schemeClr val="dk1">
                      <a:alpha val="40000"/>
                    </a:schemeClr>
                  </a:outerShdw>
                </a:effectLst>
              </a:rPr>
              <a:t>Financial Aid</a:t>
            </a:r>
          </a:p>
        </p:txBody>
      </p:sp>
      <p:sp>
        <p:nvSpPr>
          <p:cNvPr id="15" name="Rectangle 14">
            <a:extLst>
              <a:ext uri="{FF2B5EF4-FFF2-40B4-BE49-F238E27FC236}">
                <a16:creationId xmlns:a16="http://schemas.microsoft.com/office/drawing/2014/main" id="{CB047AFE-A60A-4C3A-87A3-AD17159C8C0E}"/>
              </a:ext>
            </a:extLst>
          </p:cNvPr>
          <p:cNvSpPr/>
          <p:nvPr/>
        </p:nvSpPr>
        <p:spPr>
          <a:xfrm>
            <a:off x="7085012" y="2229598"/>
            <a:ext cx="3287967" cy="461665"/>
          </a:xfrm>
          <a:prstGeom prst="rect">
            <a:avLst/>
          </a:prstGeom>
          <a:noFill/>
        </p:spPr>
        <p:txBody>
          <a:bodyPr wrap="square" lIns="91440" tIns="45720" rIns="91440" bIns="45720">
            <a:spAutoFit/>
          </a:bodyPr>
          <a:lstStyle/>
          <a:p>
            <a:pPr algn="ctr"/>
            <a:r>
              <a:rPr lang="en-US" sz="2400" dirty="0">
                <a:ln w="0"/>
                <a:effectLst>
                  <a:glow rad="63500">
                    <a:schemeClr val="accent5">
                      <a:satMod val="175000"/>
                      <a:alpha val="40000"/>
                    </a:schemeClr>
                  </a:glow>
                  <a:outerShdw blurRad="38100" dist="19050" dir="2700000" algn="tl" rotWithShape="0">
                    <a:schemeClr val="dk1">
                      <a:alpha val="40000"/>
                    </a:schemeClr>
                  </a:outerShdw>
                </a:effectLst>
              </a:rPr>
              <a:t>Counseling</a:t>
            </a:r>
          </a:p>
        </p:txBody>
      </p:sp>
    </p:spTree>
    <p:extLst>
      <p:ext uri="{BB962C8B-B14F-4D97-AF65-F5344CB8AC3E}">
        <p14:creationId xmlns:p14="http://schemas.microsoft.com/office/powerpoint/2010/main" val="17433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2" y="297212"/>
            <a:ext cx="4876800" cy="1308374"/>
          </a:xfrm>
        </p:spPr>
        <p:txBody>
          <a:bodyPr>
            <a:normAutofit/>
          </a:bodyPr>
          <a:lstStyle/>
          <a:p>
            <a:pPr algn="ctr"/>
            <a:r>
              <a:rPr lang="en-US" sz="3600" dirty="0">
                <a:latin typeface="Copperplate Gothic Bold" panose="020E0705020206020404" pitchFamily="34" charset="0"/>
              </a:rPr>
              <a:t>Admissions  and Records</a:t>
            </a:r>
          </a:p>
        </p:txBody>
      </p:sp>
      <p:pic>
        <p:nvPicPr>
          <p:cNvPr id="6" name="Picture 5"/>
          <p:cNvPicPr>
            <a:picLocks noChangeAspect="1"/>
          </p:cNvPicPr>
          <p:nvPr/>
        </p:nvPicPr>
        <p:blipFill>
          <a:blip r:embed="rId2"/>
          <a:stretch>
            <a:fillRect/>
          </a:stretch>
        </p:blipFill>
        <p:spPr>
          <a:xfrm>
            <a:off x="6427649" y="487276"/>
            <a:ext cx="5437359" cy="2942459"/>
          </a:xfrm>
          <a:prstGeom prst="rect">
            <a:avLst/>
          </a:prstGeom>
        </p:spPr>
      </p:pic>
      <p:pic>
        <p:nvPicPr>
          <p:cNvPr id="7" name="Picture 6"/>
          <p:cNvPicPr>
            <a:picLocks noChangeAspect="1"/>
          </p:cNvPicPr>
          <p:nvPr/>
        </p:nvPicPr>
        <p:blipFill>
          <a:blip r:embed="rId3"/>
          <a:stretch>
            <a:fillRect/>
          </a:stretch>
        </p:blipFill>
        <p:spPr>
          <a:xfrm>
            <a:off x="6418125" y="3816469"/>
            <a:ext cx="5456404" cy="2809143"/>
          </a:xfrm>
          <a:prstGeom prst="rect">
            <a:avLst/>
          </a:prstGeom>
        </p:spPr>
      </p:pic>
      <p:sp>
        <p:nvSpPr>
          <p:cNvPr id="3" name="TextBox 2">
            <a:extLst>
              <a:ext uri="{FF2B5EF4-FFF2-40B4-BE49-F238E27FC236}">
                <a16:creationId xmlns:a16="http://schemas.microsoft.com/office/drawing/2014/main" id="{52CAE7E3-8C96-497E-9C88-D5BF97C3FE5D}"/>
              </a:ext>
            </a:extLst>
          </p:cNvPr>
          <p:cNvSpPr txBox="1"/>
          <p:nvPr/>
        </p:nvSpPr>
        <p:spPr>
          <a:xfrm>
            <a:off x="1237110" y="4953000"/>
            <a:ext cx="3810000" cy="923330"/>
          </a:xfrm>
          <a:prstGeom prst="rect">
            <a:avLst/>
          </a:prstGeom>
          <a:noFill/>
          <a:ln w="38100">
            <a:solidFill>
              <a:schemeClr val="tx1"/>
            </a:solidFill>
          </a:ln>
        </p:spPr>
        <p:txBody>
          <a:bodyPr wrap="square">
            <a:spAutoFit/>
          </a:bodyPr>
          <a:lstStyle/>
          <a:p>
            <a:pPr algn="l"/>
            <a:r>
              <a:rPr lang="en-US" b="1" i="0" dirty="0">
                <a:effectLst/>
                <a:latin typeface="Footlight MT Light" panose="0204060206030A020304" pitchFamily="18" charset="0"/>
              </a:rPr>
              <a:t>Contact:</a:t>
            </a:r>
          </a:p>
          <a:p>
            <a:pPr algn="l"/>
            <a:r>
              <a:rPr lang="en-US" b="1" i="0" dirty="0">
                <a:effectLst/>
                <a:latin typeface="Footlight MT Light" panose="0204060206030A020304" pitchFamily="18" charset="0"/>
              </a:rPr>
              <a:t>Phone: 760-245-4271 x. 2272</a:t>
            </a:r>
          </a:p>
          <a:p>
            <a:pPr algn="l"/>
            <a:r>
              <a:rPr lang="en-US" b="1" i="0" u="none" strike="noStrike" dirty="0">
                <a:effectLst/>
                <a:latin typeface="Footlight MT Light" panose="0204060206030A020304" pitchFamily="18" charset="0"/>
                <a:hlinkClick r:id="rId4">
                  <a:extLst>
                    <a:ext uri="{A12FA001-AC4F-418D-AE19-62706E023703}">
                      <ahyp:hlinkClr xmlns:ahyp="http://schemas.microsoft.com/office/drawing/2018/hyperlinkcolor" val="tx"/>
                    </a:ext>
                  </a:extLst>
                </a:hlinkClick>
              </a:rPr>
              <a:t>Email: admissions@vvc.edu</a:t>
            </a:r>
            <a:endParaRPr lang="en-US" b="1" i="0" dirty="0">
              <a:effectLst/>
              <a:latin typeface="Footlight MT Light" panose="0204060206030A020304" pitchFamily="18" charset="0"/>
            </a:endParaRPr>
          </a:p>
        </p:txBody>
      </p:sp>
      <p:sp>
        <p:nvSpPr>
          <p:cNvPr id="9" name="TextBox 8">
            <a:extLst>
              <a:ext uri="{FF2B5EF4-FFF2-40B4-BE49-F238E27FC236}">
                <a16:creationId xmlns:a16="http://schemas.microsoft.com/office/drawing/2014/main" id="{B55D262C-18A8-4346-BD3B-6D5E3944A8F7}"/>
              </a:ext>
            </a:extLst>
          </p:cNvPr>
          <p:cNvSpPr txBox="1"/>
          <p:nvPr/>
        </p:nvSpPr>
        <p:spPr>
          <a:xfrm>
            <a:off x="313264" y="2133600"/>
            <a:ext cx="5657692" cy="1754326"/>
          </a:xfrm>
          <a:prstGeom prst="rect">
            <a:avLst/>
          </a:prstGeom>
          <a:noFill/>
        </p:spPr>
        <p:txBody>
          <a:bodyPr wrap="square">
            <a:spAutoFit/>
          </a:bodyPr>
          <a:lstStyle/>
          <a:p>
            <a:pPr algn="ctr"/>
            <a:r>
              <a:rPr lang="en-US" b="0" i="0" dirty="0">
                <a:solidFill>
                  <a:srgbClr val="333333"/>
                </a:solidFill>
                <a:effectLst/>
                <a:latin typeface="Times New Roman" panose="02020603050405020304" pitchFamily="18" charset="0"/>
                <a:cs typeface="Times New Roman" panose="02020603050405020304" pitchFamily="18" charset="0"/>
              </a:rPr>
              <a:t>The Admissions and Records Office is where students start and finish their educational journey at Victor Valley College. The staff is committed to ensuring that all of our students receive the support and assistance necessary to be successful from the application and registration process all the way through graduation or certificate completion.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573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DC36E7-3520-4C6C-8759-B60EE248D57A}"/>
              </a:ext>
            </a:extLst>
          </p:cNvPr>
          <p:cNvSpPr txBox="1">
            <a:spLocks/>
          </p:cNvSpPr>
          <p:nvPr/>
        </p:nvSpPr>
        <p:spPr>
          <a:xfrm>
            <a:off x="227012" y="351830"/>
            <a:ext cx="5638800" cy="1295400"/>
          </a:xfrm>
          <a:prstGeom prst="rect">
            <a:avLst/>
          </a:prstGeom>
        </p:spPr>
        <p:txBody>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latin typeface="Copperplate Gothic Bold" panose="020E0705020206020404" pitchFamily="34" charset="0"/>
              </a:rPr>
              <a:t>Financial Aid Office </a:t>
            </a:r>
          </a:p>
        </p:txBody>
      </p:sp>
      <p:sp>
        <p:nvSpPr>
          <p:cNvPr id="6" name="TextBox 5">
            <a:extLst>
              <a:ext uri="{FF2B5EF4-FFF2-40B4-BE49-F238E27FC236}">
                <a16:creationId xmlns:a16="http://schemas.microsoft.com/office/drawing/2014/main" id="{1C828C50-9C24-4CA3-893D-D43D56FA0A5B}"/>
              </a:ext>
            </a:extLst>
          </p:cNvPr>
          <p:cNvSpPr txBox="1"/>
          <p:nvPr/>
        </p:nvSpPr>
        <p:spPr>
          <a:xfrm>
            <a:off x="6399212" y="1033895"/>
            <a:ext cx="3462949" cy="4047262"/>
          </a:xfrm>
          <a:prstGeom prst="rect">
            <a:avLst/>
          </a:prstGeom>
          <a:noFill/>
        </p:spPr>
        <p:txBody>
          <a:bodyPr wrap="square">
            <a:spAutoFit/>
          </a:bodyPr>
          <a:lstStyle/>
          <a:p>
            <a:pPr algn="ctr">
              <a:spcAft>
                <a:spcPts val="600"/>
              </a:spcAft>
            </a:pPr>
            <a:r>
              <a:rPr lang="en-US" sz="2000" b="1" dirty="0">
                <a:latin typeface="+mj-lt"/>
              </a:rPr>
              <a:t>Information regarding…</a:t>
            </a:r>
          </a:p>
          <a:p>
            <a:pPr marL="285664" indent="-285664">
              <a:spcAft>
                <a:spcPts val="600"/>
              </a:spcAft>
              <a:buFont typeface="Wingdings" panose="05000000000000000000" pitchFamily="2" charset="2"/>
              <a:buChar char="Ø"/>
            </a:pPr>
            <a:r>
              <a:rPr lang="en-US" sz="1400" dirty="0">
                <a:latin typeface="+mj-lt"/>
              </a:rPr>
              <a:t>Student Budgets</a:t>
            </a:r>
            <a:endParaRPr lang="en-US" sz="1400" dirty="0"/>
          </a:p>
          <a:p>
            <a:pPr marL="285664" indent="-285664">
              <a:spcAft>
                <a:spcPts val="600"/>
              </a:spcAft>
              <a:buFont typeface="Wingdings" panose="05000000000000000000" pitchFamily="2" charset="2"/>
              <a:buChar char="Ø"/>
            </a:pPr>
            <a:r>
              <a:rPr lang="en-US" sz="1400" dirty="0">
                <a:latin typeface="+mj-lt"/>
              </a:rPr>
              <a:t>Financial Aid Forms</a:t>
            </a:r>
          </a:p>
          <a:p>
            <a:pPr marL="285664" indent="-285664">
              <a:spcAft>
                <a:spcPts val="600"/>
              </a:spcAft>
              <a:buFont typeface="Wingdings" panose="05000000000000000000" pitchFamily="2" charset="2"/>
              <a:buChar char="Ø"/>
            </a:pPr>
            <a:r>
              <a:rPr lang="en-US" sz="1400" dirty="0">
                <a:latin typeface="+mj-lt"/>
              </a:rPr>
              <a:t>FAFSA Application assistance and information</a:t>
            </a:r>
          </a:p>
          <a:p>
            <a:pPr marL="285664" indent="-285664">
              <a:spcAft>
                <a:spcPts val="600"/>
              </a:spcAft>
              <a:buFont typeface="Wingdings" panose="05000000000000000000" pitchFamily="2" charset="2"/>
              <a:buChar char="Ø"/>
            </a:pPr>
            <a:r>
              <a:rPr lang="en-US" sz="1400" dirty="0">
                <a:latin typeface="+mj-lt"/>
              </a:rPr>
              <a:t>California College Promise Grant</a:t>
            </a:r>
          </a:p>
          <a:p>
            <a:pPr marL="285664" indent="-285664">
              <a:spcAft>
                <a:spcPts val="600"/>
              </a:spcAft>
              <a:buFont typeface="Wingdings" panose="05000000000000000000" pitchFamily="2" charset="2"/>
              <a:buChar char="Ø"/>
            </a:pPr>
            <a:r>
              <a:rPr lang="en-US" sz="1400" dirty="0">
                <a:latin typeface="+mj-lt"/>
              </a:rPr>
              <a:t>Cal Grant Information</a:t>
            </a:r>
          </a:p>
          <a:p>
            <a:pPr marL="285664" indent="-285664">
              <a:spcAft>
                <a:spcPts val="600"/>
              </a:spcAft>
              <a:buFont typeface="Wingdings" panose="05000000000000000000" pitchFamily="2" charset="2"/>
              <a:buChar char="Ø"/>
            </a:pPr>
            <a:r>
              <a:rPr lang="en-US" sz="1400" dirty="0">
                <a:latin typeface="+mj-lt"/>
              </a:rPr>
              <a:t>Federal Work Study Program</a:t>
            </a:r>
          </a:p>
          <a:p>
            <a:pPr marL="285664" indent="-285664">
              <a:spcAft>
                <a:spcPts val="600"/>
              </a:spcAft>
              <a:buFont typeface="Wingdings" panose="05000000000000000000" pitchFamily="2" charset="2"/>
              <a:buChar char="Ø"/>
            </a:pPr>
            <a:r>
              <a:rPr lang="en-US" sz="1400" dirty="0">
                <a:latin typeface="+mj-lt"/>
              </a:rPr>
              <a:t>Scholarship Information and Policies</a:t>
            </a:r>
          </a:p>
          <a:p>
            <a:pPr marL="285664" indent="-285664">
              <a:spcAft>
                <a:spcPts val="600"/>
              </a:spcAft>
              <a:buFont typeface="Wingdings" panose="05000000000000000000" pitchFamily="2" charset="2"/>
              <a:buChar char="Ø"/>
            </a:pPr>
            <a:r>
              <a:rPr lang="en-US" sz="1400" dirty="0">
                <a:latin typeface="+mj-lt"/>
              </a:rPr>
              <a:t>Disbursement Schedule</a:t>
            </a:r>
          </a:p>
          <a:p>
            <a:pPr marL="285664" indent="-285664">
              <a:spcAft>
                <a:spcPts val="600"/>
              </a:spcAft>
              <a:buFont typeface="Wingdings" panose="05000000000000000000" pitchFamily="2" charset="2"/>
              <a:buChar char="Ø"/>
            </a:pPr>
            <a:r>
              <a:rPr lang="en-US" sz="1400" dirty="0" err="1">
                <a:latin typeface="+mj-lt"/>
              </a:rPr>
              <a:t>BankMobile</a:t>
            </a:r>
            <a:endParaRPr lang="en-US" sz="1400" dirty="0">
              <a:latin typeface="+mj-lt"/>
            </a:endParaRPr>
          </a:p>
          <a:p>
            <a:pPr marL="285664" indent="-285664">
              <a:spcAft>
                <a:spcPts val="600"/>
              </a:spcAft>
              <a:buFont typeface="Wingdings" panose="05000000000000000000" pitchFamily="2" charset="2"/>
              <a:buChar char="Ø"/>
            </a:pPr>
            <a:r>
              <a:rPr lang="en-US" sz="1400" dirty="0">
                <a:latin typeface="+mj-lt"/>
              </a:rPr>
              <a:t>Satisfactory Academic Progress (SAP) Information</a:t>
            </a:r>
          </a:p>
          <a:p>
            <a:pPr marL="285664" indent="-285664">
              <a:spcAft>
                <a:spcPts val="600"/>
              </a:spcAft>
              <a:buFont typeface="Wingdings" panose="05000000000000000000" pitchFamily="2" charset="2"/>
              <a:buChar char="Ø"/>
            </a:pPr>
            <a:r>
              <a:rPr lang="en-US" sz="1400" dirty="0">
                <a:latin typeface="+mj-lt"/>
              </a:rPr>
              <a:t>SAP appeals</a:t>
            </a:r>
          </a:p>
        </p:txBody>
      </p:sp>
      <p:sp>
        <p:nvSpPr>
          <p:cNvPr id="8" name="TextBox 7">
            <a:extLst>
              <a:ext uri="{FF2B5EF4-FFF2-40B4-BE49-F238E27FC236}">
                <a16:creationId xmlns:a16="http://schemas.microsoft.com/office/drawing/2014/main" id="{80883AE3-4605-4318-B927-4F93A65C6424}"/>
              </a:ext>
            </a:extLst>
          </p:cNvPr>
          <p:cNvSpPr txBox="1"/>
          <p:nvPr/>
        </p:nvSpPr>
        <p:spPr>
          <a:xfrm>
            <a:off x="6780212" y="5715000"/>
            <a:ext cx="4419600" cy="923330"/>
          </a:xfrm>
          <a:prstGeom prst="rect">
            <a:avLst/>
          </a:prstGeom>
          <a:solidFill>
            <a:schemeClr val="bg1"/>
          </a:solidFill>
          <a:ln w="38100">
            <a:solidFill>
              <a:schemeClr val="tx1"/>
            </a:solidFill>
          </a:ln>
        </p:spPr>
        <p:txBody>
          <a:bodyPr wrap="square">
            <a:spAutoFit/>
          </a:bodyPr>
          <a:lstStyle/>
          <a:p>
            <a:pPr algn="l"/>
            <a:r>
              <a:rPr lang="en-US" b="1" i="0" dirty="0">
                <a:effectLst/>
                <a:latin typeface="Open Sans"/>
              </a:rPr>
              <a:t>Contact:</a:t>
            </a:r>
            <a:br>
              <a:rPr lang="en-US" b="1" dirty="0"/>
            </a:br>
            <a:r>
              <a:rPr lang="en-US" b="1" i="0" dirty="0">
                <a:effectLst/>
                <a:latin typeface="Open Sans"/>
              </a:rPr>
              <a:t>Phone: (760) 245-4271, ext. 2277</a:t>
            </a:r>
          </a:p>
          <a:p>
            <a:pPr algn="l"/>
            <a:r>
              <a:rPr lang="en-US" b="1" i="0" u="none" strike="noStrike" dirty="0">
                <a:effectLst/>
                <a:latin typeface="Open Sans"/>
                <a:hlinkClick r:id="rId2">
                  <a:extLst>
                    <a:ext uri="{A12FA001-AC4F-418D-AE19-62706E023703}">
                      <ahyp:hlinkClr xmlns:ahyp="http://schemas.microsoft.com/office/drawing/2018/hyperlinkcolor" val="tx"/>
                    </a:ext>
                  </a:extLst>
                </a:hlinkClick>
              </a:rPr>
              <a:t>Email: FinancialAid@vvc.edu</a:t>
            </a:r>
            <a:endParaRPr lang="en-US" b="1" i="0" dirty="0">
              <a:effectLst/>
              <a:latin typeface="Open Sans"/>
            </a:endParaRPr>
          </a:p>
        </p:txBody>
      </p:sp>
      <p:pic>
        <p:nvPicPr>
          <p:cNvPr id="9" name="Picture 8">
            <a:extLst>
              <a:ext uri="{FF2B5EF4-FFF2-40B4-BE49-F238E27FC236}">
                <a16:creationId xmlns:a16="http://schemas.microsoft.com/office/drawing/2014/main" id="{7D78F2CF-B383-4DEF-BD97-8C4C29225ADF}"/>
              </a:ext>
            </a:extLst>
          </p:cNvPr>
          <p:cNvPicPr>
            <a:picLocks noChangeAspect="1"/>
          </p:cNvPicPr>
          <p:nvPr/>
        </p:nvPicPr>
        <p:blipFill rotWithShape="1">
          <a:blip r:embed="rId3"/>
          <a:srcRect r="50458"/>
          <a:stretch/>
        </p:blipFill>
        <p:spPr>
          <a:xfrm>
            <a:off x="227012" y="1088404"/>
            <a:ext cx="5105400" cy="4112283"/>
          </a:xfrm>
          <a:prstGeom prst="rect">
            <a:avLst/>
          </a:prstGeom>
        </p:spPr>
      </p:pic>
      <p:pic>
        <p:nvPicPr>
          <p:cNvPr id="11" name="Picture 10">
            <a:extLst>
              <a:ext uri="{FF2B5EF4-FFF2-40B4-BE49-F238E27FC236}">
                <a16:creationId xmlns:a16="http://schemas.microsoft.com/office/drawing/2014/main" id="{75AAA865-F0B7-4F8D-909E-CFA7CED17291}"/>
              </a:ext>
            </a:extLst>
          </p:cNvPr>
          <p:cNvPicPr>
            <a:picLocks noChangeAspect="1"/>
          </p:cNvPicPr>
          <p:nvPr/>
        </p:nvPicPr>
        <p:blipFill rotWithShape="1">
          <a:blip r:embed="rId3"/>
          <a:srcRect l="50458" b="57057"/>
          <a:stretch/>
        </p:blipFill>
        <p:spPr>
          <a:xfrm>
            <a:off x="371570" y="5142057"/>
            <a:ext cx="4960841" cy="1715943"/>
          </a:xfrm>
          <a:prstGeom prst="rect">
            <a:avLst/>
          </a:prstGeom>
        </p:spPr>
      </p:pic>
    </p:spTree>
    <p:extLst>
      <p:ext uri="{BB962C8B-B14F-4D97-AF65-F5344CB8AC3E}">
        <p14:creationId xmlns:p14="http://schemas.microsoft.com/office/powerpoint/2010/main" val="186225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opperplate Gothic Bold" panose="020E0705020206020404" pitchFamily="34" charset="0"/>
              </a:rPr>
              <a:t>Why Choose VVC? </a:t>
            </a:r>
          </a:p>
        </p:txBody>
      </p:sp>
      <p:sp>
        <p:nvSpPr>
          <p:cNvPr id="3" name="Content Placeholder 2"/>
          <p:cNvSpPr>
            <a:spLocks noGrp="1"/>
          </p:cNvSpPr>
          <p:nvPr>
            <p:ph idx="1"/>
          </p:nvPr>
        </p:nvSpPr>
        <p:spPr>
          <a:xfrm>
            <a:off x="1122537" y="1456336"/>
            <a:ext cx="8823361" cy="5172231"/>
          </a:xfrm>
        </p:spPr>
        <p:txBody>
          <a:bodyPr>
            <a:noAutofit/>
          </a:bodyPr>
          <a:lstStyle/>
          <a:p>
            <a:r>
              <a:rPr lang="en-US" sz="1999" b="1" dirty="0">
                <a:solidFill>
                  <a:schemeClr val="tx1"/>
                </a:solidFill>
                <a:latin typeface="Footlight MT Light" panose="0204060206030A020304" pitchFamily="18" charset="0"/>
              </a:rPr>
              <a:t>A.A. degrees and CTE certificates</a:t>
            </a:r>
          </a:p>
          <a:p>
            <a:pPr lvl="1">
              <a:buFont typeface="Wingdings" panose="05000000000000000000" pitchFamily="2" charset="2"/>
              <a:buChar char="§"/>
            </a:pPr>
            <a:r>
              <a:rPr lang="en-US" sz="1999" dirty="0">
                <a:solidFill>
                  <a:schemeClr val="tx1"/>
                </a:solidFill>
                <a:latin typeface="Footlight MT Light" panose="0204060206030A020304" pitchFamily="18" charset="0"/>
              </a:rPr>
              <a:t>Smaller classes, teachers that work closely with students</a:t>
            </a:r>
          </a:p>
          <a:p>
            <a:pPr lvl="1">
              <a:buFont typeface="Wingdings" panose="05000000000000000000" pitchFamily="2" charset="2"/>
              <a:buChar char="§"/>
            </a:pPr>
            <a:r>
              <a:rPr lang="en-US" sz="1999" dirty="0">
                <a:solidFill>
                  <a:schemeClr val="tx1"/>
                </a:solidFill>
                <a:latin typeface="Footlight MT Light" panose="0204060206030A020304" pitchFamily="18" charset="0"/>
              </a:rPr>
              <a:t>Special programs that help you transition more quickly</a:t>
            </a:r>
          </a:p>
          <a:p>
            <a:pPr marL="457063" lvl="1" indent="0">
              <a:buNone/>
            </a:pPr>
            <a:endParaRPr lang="en-US" sz="1999" dirty="0">
              <a:solidFill>
                <a:schemeClr val="tx1"/>
              </a:solidFill>
              <a:latin typeface="Footlight MT Light" panose="0204060206030A020304" pitchFamily="18" charset="0"/>
            </a:endParaRPr>
          </a:p>
          <a:p>
            <a:r>
              <a:rPr lang="en-US" sz="1999" b="1" dirty="0">
                <a:solidFill>
                  <a:schemeClr val="tx1"/>
                </a:solidFill>
                <a:latin typeface="Footlight MT Light" panose="0204060206030A020304" pitchFamily="18" charset="0"/>
              </a:rPr>
              <a:t>Location-nearby/Lower Cost Tuition ($46 a unit) </a:t>
            </a:r>
          </a:p>
          <a:p>
            <a:pPr lvl="1">
              <a:buFont typeface="Wingdings" panose="05000000000000000000" pitchFamily="2" charset="2"/>
              <a:buChar char="§"/>
            </a:pPr>
            <a:r>
              <a:rPr lang="en-US" sz="1999" dirty="0">
                <a:solidFill>
                  <a:schemeClr val="tx1"/>
                </a:solidFill>
                <a:latin typeface="Footlight MT Light" panose="0204060206030A020304" pitchFamily="18" charset="0"/>
              </a:rPr>
              <a:t>Near homes and high schools</a:t>
            </a:r>
          </a:p>
          <a:p>
            <a:pPr lvl="1">
              <a:buFont typeface="Wingdings" panose="05000000000000000000" pitchFamily="2" charset="2"/>
              <a:buChar char="§"/>
            </a:pPr>
            <a:r>
              <a:rPr lang="en-US" sz="1999" dirty="0">
                <a:solidFill>
                  <a:schemeClr val="tx1"/>
                </a:solidFill>
                <a:latin typeface="Footlight MT Light" panose="0204060206030A020304" pitchFamily="18" charset="0"/>
              </a:rPr>
              <a:t>Less expensive than UCs or CSUs</a:t>
            </a:r>
          </a:p>
          <a:p>
            <a:pPr marL="457063" lvl="1" indent="0">
              <a:buNone/>
            </a:pPr>
            <a:endParaRPr lang="en-US" sz="1999" dirty="0">
              <a:solidFill>
                <a:schemeClr val="tx1"/>
              </a:solidFill>
              <a:latin typeface="Footlight MT Light" panose="0204060206030A020304" pitchFamily="18" charset="0"/>
            </a:endParaRPr>
          </a:p>
          <a:p>
            <a:r>
              <a:rPr lang="en-US" sz="1999" b="1" dirty="0">
                <a:solidFill>
                  <a:schemeClr val="tx1"/>
                </a:solidFill>
                <a:latin typeface="Footlight MT Light" panose="0204060206030A020304" pitchFamily="18" charset="0"/>
              </a:rPr>
              <a:t>Transferring to a four-year college or university</a:t>
            </a:r>
          </a:p>
          <a:p>
            <a:pPr lvl="1">
              <a:buFont typeface="Wingdings" panose="05000000000000000000" pitchFamily="2" charset="2"/>
              <a:buChar char="§"/>
            </a:pPr>
            <a:r>
              <a:rPr lang="en-US" sz="1999" dirty="0">
                <a:solidFill>
                  <a:schemeClr val="tx1"/>
                </a:solidFill>
                <a:latin typeface="Footlight MT Light" panose="0204060206030A020304" pitchFamily="18" charset="0"/>
              </a:rPr>
              <a:t>Transfer from a California Community College to a University of California (UC) or a California State University (CSU) campus</a:t>
            </a:r>
          </a:p>
          <a:p>
            <a:pPr marL="457063" lvl="1" indent="0">
              <a:buNone/>
            </a:pPr>
            <a:endParaRPr lang="en-US" sz="1999" dirty="0">
              <a:solidFill>
                <a:schemeClr val="tx1"/>
              </a:solidFill>
              <a:latin typeface="Footlight MT Light" panose="0204060206030A020304" pitchFamily="18" charset="0"/>
            </a:endParaRPr>
          </a:p>
        </p:txBody>
      </p:sp>
      <p:pic>
        <p:nvPicPr>
          <p:cNvPr id="5" name="Picture 4"/>
          <p:cNvPicPr>
            <a:picLocks noChangeAspect="1"/>
          </p:cNvPicPr>
          <p:nvPr/>
        </p:nvPicPr>
        <p:blipFill>
          <a:blip r:embed="rId2"/>
          <a:stretch>
            <a:fillRect/>
          </a:stretch>
        </p:blipFill>
        <p:spPr>
          <a:xfrm>
            <a:off x="10571465" y="3253288"/>
            <a:ext cx="1456691" cy="1596874"/>
          </a:xfrm>
          <a:prstGeom prst="rect">
            <a:avLst/>
          </a:prstGeom>
        </p:spPr>
      </p:pic>
      <p:pic>
        <p:nvPicPr>
          <p:cNvPr id="6" name="Picture 5"/>
          <p:cNvPicPr>
            <a:picLocks noChangeAspect="1"/>
          </p:cNvPicPr>
          <p:nvPr/>
        </p:nvPicPr>
        <p:blipFill>
          <a:blip r:embed="rId3"/>
          <a:stretch>
            <a:fillRect/>
          </a:stretch>
        </p:blipFill>
        <p:spPr>
          <a:xfrm>
            <a:off x="10437376" y="990835"/>
            <a:ext cx="1724869" cy="1627349"/>
          </a:xfrm>
          <a:prstGeom prst="rect">
            <a:avLst/>
          </a:prstGeom>
        </p:spPr>
      </p:pic>
      <p:pic>
        <p:nvPicPr>
          <p:cNvPr id="7" name="Picture 6"/>
          <p:cNvPicPr>
            <a:picLocks noChangeAspect="1"/>
          </p:cNvPicPr>
          <p:nvPr/>
        </p:nvPicPr>
        <p:blipFill>
          <a:blip r:embed="rId4"/>
          <a:stretch>
            <a:fillRect/>
          </a:stretch>
        </p:blipFill>
        <p:spPr>
          <a:xfrm>
            <a:off x="9945898" y="5698107"/>
            <a:ext cx="2206368" cy="1048330"/>
          </a:xfrm>
          <a:prstGeom prst="rect">
            <a:avLst/>
          </a:prstGeom>
        </p:spPr>
      </p:pic>
    </p:spTree>
    <p:extLst>
      <p:ext uri="{BB962C8B-B14F-4D97-AF65-F5344CB8AC3E}">
        <p14:creationId xmlns:p14="http://schemas.microsoft.com/office/powerpoint/2010/main" val="85183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txBox="1">
            <a:spLocks/>
          </p:cNvSpPr>
          <p:nvPr/>
        </p:nvSpPr>
        <p:spPr>
          <a:xfrm>
            <a:off x="150812" y="381000"/>
            <a:ext cx="6553200" cy="2050755"/>
          </a:xfrm>
          <a:prstGeom prst="rect">
            <a:avLst/>
          </a:prstGeom>
        </p:spPr>
        <p:txBody>
          <a:bodyPr vert="horz" lIns="91416" tIns="45708" rIns="91416" bIns="45708"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3600" dirty="0">
                <a:solidFill>
                  <a:schemeClr val="accent1"/>
                </a:solidFill>
                <a:latin typeface="Copperplate Gothic Bold" panose="020E0705020206020404" pitchFamily="34" charset="0"/>
              </a:rPr>
              <a:t>VVC General Counseling Department </a:t>
            </a:r>
          </a:p>
          <a:p>
            <a:pPr marL="0" indent="0" algn="ctr">
              <a:buNone/>
            </a:pPr>
            <a:endParaRPr lang="en-US" sz="2399" dirty="0">
              <a:latin typeface="Footlight MT Light" panose="0204060206030A020304" pitchFamily="18" charset="0"/>
            </a:endParaRPr>
          </a:p>
          <a:p>
            <a:pPr marL="0" indent="0" algn="ctr">
              <a:buNone/>
            </a:pPr>
            <a:endParaRPr lang="en-US" sz="2399" dirty="0">
              <a:latin typeface="Footlight MT Light" panose="0204060206030A020304" pitchFamily="18" charset="0"/>
            </a:endParaRPr>
          </a:p>
        </p:txBody>
      </p:sp>
      <p:pic>
        <p:nvPicPr>
          <p:cNvPr id="11" name="Picture 10"/>
          <p:cNvPicPr>
            <a:picLocks noChangeAspect="1"/>
          </p:cNvPicPr>
          <p:nvPr/>
        </p:nvPicPr>
        <p:blipFill rotWithShape="1">
          <a:blip r:embed="rId2"/>
          <a:srcRect b="14024"/>
          <a:stretch/>
        </p:blipFill>
        <p:spPr>
          <a:xfrm>
            <a:off x="7143451" y="76200"/>
            <a:ext cx="5045373" cy="671675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2" name="TextBox 11">
            <a:extLst>
              <a:ext uri="{FF2B5EF4-FFF2-40B4-BE49-F238E27FC236}">
                <a16:creationId xmlns:a16="http://schemas.microsoft.com/office/drawing/2014/main" id="{72BBA4B8-D183-44A9-A5C9-1763FBF97D95}"/>
              </a:ext>
            </a:extLst>
          </p:cNvPr>
          <p:cNvSpPr txBox="1"/>
          <p:nvPr/>
        </p:nvSpPr>
        <p:spPr>
          <a:xfrm>
            <a:off x="3078891" y="2019208"/>
            <a:ext cx="3352800" cy="369332"/>
          </a:xfrm>
          <a:prstGeom prst="rect">
            <a:avLst/>
          </a:prstGeom>
          <a:noFill/>
        </p:spPr>
        <p:txBody>
          <a:bodyPr wrap="square">
            <a:spAutoFit/>
          </a:bodyPr>
          <a:lstStyle/>
          <a:p>
            <a:pPr marL="0" indent="0" algn="ctr">
              <a:buNone/>
            </a:pPr>
            <a:r>
              <a:rPr lang="en-US" sz="1800" dirty="0">
                <a:solidFill>
                  <a:srgbClr val="00B0F0"/>
                </a:solidFill>
                <a:latin typeface="Footlight MT Light" panose="0204060206030A020304" pitchFamily="18" charset="0"/>
                <a:hlinkClick r:id="rId3"/>
              </a:rPr>
              <a:t>www.vvc.edu/counseling</a:t>
            </a:r>
            <a:endParaRPr lang="en-US" sz="1800" dirty="0">
              <a:solidFill>
                <a:srgbClr val="00B0F0"/>
              </a:solidFill>
              <a:latin typeface="Footlight MT Light" panose="0204060206030A020304" pitchFamily="18" charset="0"/>
            </a:endParaRPr>
          </a:p>
        </p:txBody>
      </p:sp>
      <p:pic>
        <p:nvPicPr>
          <p:cNvPr id="13" name="Picture 12">
            <a:extLst>
              <a:ext uri="{FF2B5EF4-FFF2-40B4-BE49-F238E27FC236}">
                <a16:creationId xmlns:a16="http://schemas.microsoft.com/office/drawing/2014/main" id="{18D711F4-2984-40A5-86C3-64E64F3A2600}"/>
              </a:ext>
            </a:extLst>
          </p:cNvPr>
          <p:cNvPicPr>
            <a:picLocks noChangeAspect="1"/>
          </p:cNvPicPr>
          <p:nvPr/>
        </p:nvPicPr>
        <p:blipFill rotWithShape="1">
          <a:blip r:embed="rId4"/>
          <a:srcRect t="1521"/>
          <a:stretch/>
        </p:blipFill>
        <p:spPr>
          <a:xfrm>
            <a:off x="608012" y="1752600"/>
            <a:ext cx="2033028" cy="4876800"/>
          </a:xfrm>
          <a:prstGeom prst="rect">
            <a:avLst/>
          </a:prstGeom>
        </p:spPr>
      </p:pic>
      <p:pic>
        <p:nvPicPr>
          <p:cNvPr id="14" name="Picture 13">
            <a:extLst>
              <a:ext uri="{FF2B5EF4-FFF2-40B4-BE49-F238E27FC236}">
                <a16:creationId xmlns:a16="http://schemas.microsoft.com/office/drawing/2014/main" id="{7AC2756B-F7DE-4995-B410-B2561B4A0822}"/>
              </a:ext>
            </a:extLst>
          </p:cNvPr>
          <p:cNvPicPr>
            <a:picLocks noChangeAspect="1"/>
          </p:cNvPicPr>
          <p:nvPr/>
        </p:nvPicPr>
        <p:blipFill>
          <a:blip r:embed="rId5"/>
          <a:stretch>
            <a:fillRect/>
          </a:stretch>
        </p:blipFill>
        <p:spPr>
          <a:xfrm>
            <a:off x="3579812" y="2714656"/>
            <a:ext cx="2209800" cy="1864294"/>
          </a:xfrm>
          <a:prstGeom prst="rect">
            <a:avLst/>
          </a:prstGeom>
        </p:spPr>
      </p:pic>
      <p:sp>
        <p:nvSpPr>
          <p:cNvPr id="16" name="TextBox 15">
            <a:extLst>
              <a:ext uri="{FF2B5EF4-FFF2-40B4-BE49-F238E27FC236}">
                <a16:creationId xmlns:a16="http://schemas.microsoft.com/office/drawing/2014/main" id="{E7B4369C-10F9-4D35-9016-020A6C23CFD8}"/>
              </a:ext>
            </a:extLst>
          </p:cNvPr>
          <p:cNvSpPr txBox="1"/>
          <p:nvPr/>
        </p:nvSpPr>
        <p:spPr>
          <a:xfrm>
            <a:off x="3216574" y="5105400"/>
            <a:ext cx="3657600" cy="1200329"/>
          </a:xfrm>
          <a:prstGeom prst="rect">
            <a:avLst/>
          </a:prstGeom>
          <a:solidFill>
            <a:schemeClr val="bg1"/>
          </a:solidFill>
          <a:ln w="38100">
            <a:solidFill>
              <a:schemeClr val="tx1"/>
            </a:solidFill>
          </a:ln>
        </p:spPr>
        <p:txBody>
          <a:bodyPr wrap="square">
            <a:spAutoFit/>
          </a:bodyPr>
          <a:lstStyle/>
          <a:p>
            <a:pPr algn="l"/>
            <a:r>
              <a:rPr lang="en-US" b="1" i="0" dirty="0">
                <a:effectLst/>
                <a:latin typeface="Footlight MT Light" panose="0204060206030A020304" pitchFamily="18" charset="0"/>
              </a:rPr>
              <a:t>Contact:</a:t>
            </a:r>
            <a:br>
              <a:rPr lang="en-US" b="1" dirty="0">
                <a:latin typeface="Footlight MT Light" panose="0204060206030A020304" pitchFamily="18" charset="0"/>
              </a:rPr>
            </a:br>
            <a:r>
              <a:rPr lang="en-US" b="1" i="0" dirty="0">
                <a:effectLst/>
                <a:latin typeface="Footlight MT Light" panose="0204060206030A020304" pitchFamily="18" charset="0"/>
              </a:rPr>
              <a:t>Phone: (760) 245-4271, ext. 2531 or 2296</a:t>
            </a:r>
          </a:p>
          <a:p>
            <a:pPr algn="l"/>
            <a:r>
              <a:rPr lang="en-US" b="1" i="0" u="none" strike="noStrike" dirty="0">
                <a:effectLst/>
                <a:latin typeface="Footlight MT Light" panose="0204060206030A020304" pitchFamily="18" charset="0"/>
                <a:hlinkClick r:id="rId6">
                  <a:extLst>
                    <a:ext uri="{A12FA001-AC4F-418D-AE19-62706E023703}">
                      <ahyp:hlinkClr xmlns:ahyp="http://schemas.microsoft.com/office/drawing/2018/hyperlinkcolor" val="tx"/>
                    </a:ext>
                  </a:extLst>
                </a:hlinkClick>
              </a:rPr>
              <a:t>Email: vvcounseling@vvc.edu</a:t>
            </a:r>
            <a:endParaRPr lang="en-US" b="1" i="0" dirty="0">
              <a:effectLst/>
              <a:latin typeface="Footlight MT Light" panose="0204060206030A020304" pitchFamily="18" charset="0"/>
            </a:endParaRPr>
          </a:p>
        </p:txBody>
      </p:sp>
    </p:spTree>
    <p:extLst>
      <p:ext uri="{BB962C8B-B14F-4D97-AF65-F5344CB8AC3E}">
        <p14:creationId xmlns:p14="http://schemas.microsoft.com/office/powerpoint/2010/main" val="260877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2" y="446692"/>
            <a:ext cx="8909366" cy="747295"/>
          </a:xfrm>
        </p:spPr>
        <p:txBody>
          <a:bodyPr/>
          <a:lstStyle/>
          <a:p>
            <a:r>
              <a:rPr lang="en-US" dirty="0">
                <a:latin typeface="Copperplate Gothic Bold" panose="020E0705020206020404" pitchFamily="34" charset="0"/>
              </a:rPr>
              <a:t>ACCESS</a:t>
            </a:r>
          </a:p>
        </p:txBody>
      </p:sp>
      <p:sp>
        <p:nvSpPr>
          <p:cNvPr id="3" name="Content Placeholder 2"/>
          <p:cNvSpPr>
            <a:spLocks noGrp="1"/>
          </p:cNvSpPr>
          <p:nvPr>
            <p:ph idx="1"/>
          </p:nvPr>
        </p:nvSpPr>
        <p:spPr>
          <a:xfrm>
            <a:off x="608012" y="1371600"/>
            <a:ext cx="6259470" cy="5599241"/>
          </a:xfrm>
        </p:spPr>
        <p:txBody>
          <a:bodyPr>
            <a:normAutofit/>
          </a:bodyPr>
          <a:lstStyle/>
          <a:p>
            <a:r>
              <a:rPr lang="en-US" dirty="0">
                <a:latin typeface="Footlight MT Light" panose="0204060206030A020304" pitchFamily="18" charset="0"/>
              </a:rPr>
              <a:t>Download Application and Brochure online </a:t>
            </a:r>
          </a:p>
          <a:p>
            <a:r>
              <a:rPr lang="en-US" b="1" dirty="0">
                <a:latin typeface="Footlight MT Light" panose="0204060206030A020304" pitchFamily="18" charset="0"/>
              </a:rPr>
              <a:t>WHAT DOES ACCESS DO</a:t>
            </a:r>
          </a:p>
          <a:p>
            <a:pPr lvl="1"/>
            <a:r>
              <a:rPr lang="en-US" dirty="0">
                <a:latin typeface="Footlight MT Light" panose="0204060206030A020304" pitchFamily="18" charset="0"/>
              </a:rPr>
              <a:t>Provide services to students who have one or more disabilities affecting them in their educational environment.</a:t>
            </a:r>
          </a:p>
          <a:p>
            <a:pPr lvl="1"/>
            <a:r>
              <a:rPr lang="en-US" dirty="0">
                <a:latin typeface="Footlight MT Light" panose="0204060206030A020304" pitchFamily="18" charset="0"/>
              </a:rPr>
              <a:t>Provides a variety of support and academic accommodations to assist students in successfully completing their academic goals.</a:t>
            </a:r>
          </a:p>
          <a:p>
            <a:pPr lvl="1"/>
            <a:endParaRPr lang="en-US" dirty="0">
              <a:latin typeface="Footlight MT Light" panose="0204060206030A020304" pitchFamily="18" charset="0"/>
            </a:endParaRPr>
          </a:p>
          <a:p>
            <a:r>
              <a:rPr lang="en-US" b="1" dirty="0">
                <a:latin typeface="Footlight MT Light" panose="0204060206030A020304" pitchFamily="18" charset="0"/>
              </a:rPr>
              <a:t>ELIGIBILITY REQUIRMENTS</a:t>
            </a:r>
          </a:p>
          <a:p>
            <a:pPr lvl="1"/>
            <a:r>
              <a:rPr lang="en-US" dirty="0">
                <a:latin typeface="Footlight MT Light" panose="0204060206030A020304" pitchFamily="18" charset="0"/>
              </a:rPr>
              <a:t>To be eligible for the program, you must have a disability verified by a physician, psychologist or other appropriate professional. </a:t>
            </a:r>
          </a:p>
          <a:p>
            <a:pPr lvl="1"/>
            <a:r>
              <a:rPr lang="en-US" dirty="0">
                <a:latin typeface="Footlight MT Light" panose="0204060206030A020304" pitchFamily="18" charset="0"/>
              </a:rPr>
              <a:t>If you have a learning disability, you should bring copies of your test scores.</a:t>
            </a:r>
          </a:p>
          <a:p>
            <a:pPr lvl="1"/>
            <a:r>
              <a:rPr lang="en-US" dirty="0">
                <a:latin typeface="Footlight MT Light" panose="0204060206030A020304" pitchFamily="18" charset="0"/>
              </a:rPr>
              <a:t>Students who believe they may have a learning disability may be tested. </a:t>
            </a:r>
          </a:p>
        </p:txBody>
      </p:sp>
      <p:pic>
        <p:nvPicPr>
          <p:cNvPr id="5" name="Picture 4"/>
          <p:cNvPicPr>
            <a:picLocks noChangeAspect="1"/>
          </p:cNvPicPr>
          <p:nvPr/>
        </p:nvPicPr>
        <p:blipFill>
          <a:blip r:embed="rId2"/>
          <a:stretch>
            <a:fillRect/>
          </a:stretch>
        </p:blipFill>
        <p:spPr>
          <a:xfrm>
            <a:off x="7945748" y="215506"/>
            <a:ext cx="3762982" cy="4051477"/>
          </a:xfrm>
          <a:prstGeom prst="rect">
            <a:avLst/>
          </a:prstGeom>
        </p:spPr>
      </p:pic>
      <p:sp>
        <p:nvSpPr>
          <p:cNvPr id="7" name="TextBox 6">
            <a:extLst>
              <a:ext uri="{FF2B5EF4-FFF2-40B4-BE49-F238E27FC236}">
                <a16:creationId xmlns:a16="http://schemas.microsoft.com/office/drawing/2014/main" id="{1AE9609F-18CC-43C7-A8CB-8555FA320C78}"/>
              </a:ext>
            </a:extLst>
          </p:cNvPr>
          <p:cNvSpPr txBox="1"/>
          <p:nvPr/>
        </p:nvSpPr>
        <p:spPr>
          <a:xfrm>
            <a:off x="8380412" y="5257800"/>
            <a:ext cx="3511234" cy="923330"/>
          </a:xfrm>
          <a:prstGeom prst="rect">
            <a:avLst/>
          </a:prstGeom>
          <a:solidFill>
            <a:schemeClr val="bg1"/>
          </a:solidFill>
          <a:ln w="38100">
            <a:solidFill>
              <a:schemeClr val="tx1"/>
            </a:solidFill>
          </a:ln>
        </p:spPr>
        <p:txBody>
          <a:bodyPr wrap="square">
            <a:spAutoFit/>
          </a:bodyPr>
          <a:lstStyle/>
          <a:p>
            <a:pPr algn="l"/>
            <a:r>
              <a:rPr lang="fr-FR" b="1" i="0" dirty="0">
                <a:effectLst/>
                <a:latin typeface="Footlight MT Light" panose="0204060206030A020304" pitchFamily="18" charset="0"/>
              </a:rPr>
              <a:t>Contact:</a:t>
            </a:r>
          </a:p>
          <a:p>
            <a:pPr algn="l"/>
            <a:r>
              <a:rPr lang="fr-FR" b="1" i="0" dirty="0">
                <a:effectLst/>
                <a:latin typeface="Footlight MT Light" panose="0204060206030A020304" pitchFamily="18" charset="0"/>
              </a:rPr>
              <a:t>Phone: 760-245-4271 ext. 2212</a:t>
            </a:r>
          </a:p>
          <a:p>
            <a:pPr algn="l"/>
            <a:r>
              <a:rPr lang="fr-FR" b="1" i="0" u="none" strike="noStrike" dirty="0">
                <a:effectLst/>
                <a:latin typeface="Footlight MT Light" panose="0204060206030A020304" pitchFamily="18" charset="0"/>
                <a:hlinkClick r:id="rId3">
                  <a:extLst>
                    <a:ext uri="{A12FA001-AC4F-418D-AE19-62706E023703}">
                      <ahyp:hlinkClr xmlns:ahyp="http://schemas.microsoft.com/office/drawing/2018/hyperlinkcolor" val="tx"/>
                    </a:ext>
                  </a:extLst>
                </a:hlinkClick>
              </a:rPr>
              <a:t>Email: access@vvc.edu</a:t>
            </a:r>
            <a:endParaRPr lang="fr-FR" b="1" i="0" dirty="0">
              <a:effectLst/>
              <a:latin typeface="Footlight MT Light" panose="0204060206030A020304" pitchFamily="18" charset="0"/>
            </a:endParaRPr>
          </a:p>
        </p:txBody>
      </p:sp>
      <p:pic>
        <p:nvPicPr>
          <p:cNvPr id="9" name="Picture 8">
            <a:extLst>
              <a:ext uri="{FF2B5EF4-FFF2-40B4-BE49-F238E27FC236}">
                <a16:creationId xmlns:a16="http://schemas.microsoft.com/office/drawing/2014/main" id="{FFD76DD7-E35E-4A3D-B377-2100D65A3B7D}"/>
              </a:ext>
            </a:extLst>
          </p:cNvPr>
          <p:cNvPicPr>
            <a:picLocks noChangeAspect="1"/>
          </p:cNvPicPr>
          <p:nvPr/>
        </p:nvPicPr>
        <p:blipFill rotWithShape="1">
          <a:blip r:embed="rId4">
            <a:alphaModFix amt="9000"/>
          </a:blip>
          <a:srcRect l="13059" t="28090" r="15330" b="12071"/>
          <a:stretch/>
        </p:blipFill>
        <p:spPr>
          <a:xfrm>
            <a:off x="-687388" y="676870"/>
            <a:ext cx="12448026" cy="4350752"/>
          </a:xfrm>
          <a:prstGeom prst="rect">
            <a:avLst/>
          </a:prstGeom>
        </p:spPr>
      </p:pic>
    </p:spTree>
    <p:extLst>
      <p:ext uri="{BB962C8B-B14F-4D97-AF65-F5344CB8AC3E}">
        <p14:creationId xmlns:p14="http://schemas.microsoft.com/office/powerpoint/2010/main" val="373722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212" y="152400"/>
            <a:ext cx="4648338" cy="910875"/>
          </a:xfrm>
        </p:spPr>
        <p:txBody>
          <a:bodyPr>
            <a:normAutofit/>
          </a:bodyPr>
          <a:lstStyle/>
          <a:p>
            <a:r>
              <a:rPr lang="en-US" sz="3600" dirty="0">
                <a:latin typeface="Copperplate Gothic Bold" panose="020E0705020206020404" pitchFamily="34" charset="0"/>
              </a:rPr>
              <a:t>E.O.P.S. /C.A.R.E. </a:t>
            </a:r>
          </a:p>
        </p:txBody>
      </p:sp>
      <p:sp>
        <p:nvSpPr>
          <p:cNvPr id="5" name="Rectangle 4"/>
          <p:cNvSpPr/>
          <p:nvPr/>
        </p:nvSpPr>
        <p:spPr>
          <a:xfrm>
            <a:off x="269360" y="1371600"/>
            <a:ext cx="6663252" cy="1523494"/>
          </a:xfrm>
          <a:prstGeom prst="rect">
            <a:avLst/>
          </a:prstGeom>
        </p:spPr>
        <p:txBody>
          <a:bodyPr wrap="square">
            <a:spAutoFit/>
          </a:bodyPr>
          <a:lstStyle/>
          <a:p>
            <a:pPr algn="ctr"/>
            <a:r>
              <a:rPr lang="en-US" sz="2000" b="1" dirty="0">
                <a:solidFill>
                  <a:srgbClr val="333333"/>
                </a:solidFill>
                <a:latin typeface="Times New Roman" panose="02020603050405020304" pitchFamily="18" charset="0"/>
                <a:cs typeface="Times New Roman" panose="02020603050405020304" pitchFamily="18" charset="0"/>
              </a:rPr>
              <a:t>What is the Purpose of E.O.P.S. ?</a:t>
            </a:r>
          </a:p>
          <a:p>
            <a:pPr algn="ctr"/>
            <a:endParaRPr lang="en-US" sz="900" b="1" dirty="0">
              <a:solidFill>
                <a:srgbClr val="333333"/>
              </a:solidFill>
              <a:latin typeface="Times New Roman" panose="02020603050405020304" pitchFamily="18" charset="0"/>
              <a:cs typeface="Times New Roman" panose="02020603050405020304" pitchFamily="18" charset="0"/>
            </a:endParaRPr>
          </a:p>
          <a:p>
            <a:pPr algn="ctr"/>
            <a:r>
              <a:rPr lang="en-US" sz="1600" dirty="0">
                <a:solidFill>
                  <a:srgbClr val="333333"/>
                </a:solidFill>
                <a:latin typeface="Times New Roman" panose="02020603050405020304" pitchFamily="18" charset="0"/>
                <a:cs typeface="Times New Roman" panose="02020603050405020304" pitchFamily="18" charset="0"/>
              </a:rPr>
              <a:t>The purpose of E.O.P.S. is to encourage the enrollment and retention of students who are educationally and financially disadvantaged. E.O.P.S. will assist these students in successfully completing a vocational certificate, an AA/AS degree, or in transferring to a four-year college or university.</a:t>
            </a:r>
          </a:p>
        </p:txBody>
      </p:sp>
      <p:sp>
        <p:nvSpPr>
          <p:cNvPr id="7" name="Rectangle 6"/>
          <p:cNvSpPr/>
          <p:nvPr/>
        </p:nvSpPr>
        <p:spPr>
          <a:xfrm>
            <a:off x="251337" y="3233301"/>
            <a:ext cx="5004874" cy="3539430"/>
          </a:xfrm>
          <a:prstGeom prst="rect">
            <a:avLst/>
          </a:prstGeom>
          <a:ln w="28575">
            <a:solidFill>
              <a:schemeClr val="accent2"/>
            </a:solidFill>
          </a:ln>
        </p:spPr>
        <p:txBody>
          <a:bodyPr wrap="square">
            <a:spAutoFit/>
          </a:bodyPr>
          <a:lstStyle/>
          <a:p>
            <a:pPr algn="ctr"/>
            <a:r>
              <a:rPr lang="en-US" b="1" dirty="0">
                <a:solidFill>
                  <a:srgbClr val="333333"/>
                </a:solidFill>
                <a:latin typeface="Times New Roman" panose="02020603050405020304" pitchFamily="18" charset="0"/>
                <a:cs typeface="Times New Roman" panose="02020603050405020304" pitchFamily="18" charset="0"/>
              </a:rPr>
              <a:t>Who is Eligible for E.O.P.S.?</a:t>
            </a:r>
          </a:p>
          <a:p>
            <a:pPr algn="ctr"/>
            <a:endParaRPr lang="en-US" sz="800" b="1" dirty="0">
              <a:solidFill>
                <a:srgbClr val="333333"/>
              </a:solidFill>
              <a:latin typeface="Times New Roman" panose="02020603050405020304" pitchFamily="18" charset="0"/>
              <a:cs typeface="Times New Roman" panose="02020603050405020304" pitchFamily="18" charset="0"/>
            </a:endParaRPr>
          </a:p>
          <a:p>
            <a:pPr algn="ctr"/>
            <a:r>
              <a:rPr lang="en-US" sz="1400" dirty="0">
                <a:solidFill>
                  <a:srgbClr val="333333"/>
                </a:solidFill>
                <a:latin typeface="Times New Roman" panose="02020603050405020304" pitchFamily="18" charset="0"/>
                <a:cs typeface="Times New Roman" panose="02020603050405020304" pitchFamily="18" charset="0"/>
              </a:rPr>
              <a:t>A student who:</a:t>
            </a:r>
          </a:p>
          <a:p>
            <a:pPr algn="ctr"/>
            <a:endParaRPr lang="en-US" sz="1000" dirty="0">
              <a:solidFill>
                <a:srgbClr val="333333"/>
              </a:solidFill>
              <a:latin typeface="Times New Roman" panose="02020603050405020304" pitchFamily="18" charset="0"/>
              <a:cs typeface="Times New Roman" panose="02020603050405020304" pitchFamily="18" charset="0"/>
            </a:endParaRPr>
          </a:p>
          <a:p>
            <a:pPr algn="ctr"/>
            <a:endParaRPr lang="en-US" sz="400" dirty="0">
              <a:solidFill>
                <a:srgbClr val="333333"/>
              </a:solidFill>
              <a:latin typeface="Times New Roman" panose="02020603050405020304" pitchFamily="18" charset="0"/>
              <a:cs typeface="Times New Roman" panose="02020603050405020304" pitchFamily="18" charset="0"/>
            </a:endParaRPr>
          </a:p>
          <a:p>
            <a:pPr marL="228600" indent="-228600" algn="ctr">
              <a:buAutoNum type="arabicPeriod"/>
            </a:pPr>
            <a:r>
              <a:rPr lang="en-US" sz="1400" dirty="0">
                <a:solidFill>
                  <a:srgbClr val="333333"/>
                </a:solidFill>
                <a:latin typeface="Times New Roman" panose="02020603050405020304" pitchFamily="18" charset="0"/>
                <a:cs typeface="Times New Roman" panose="02020603050405020304" pitchFamily="18" charset="0"/>
              </a:rPr>
              <a:t>is a California resident.</a:t>
            </a:r>
          </a:p>
          <a:p>
            <a:pPr marL="228600" indent="-228600" algn="ctr">
              <a:buAutoNum type="arabicPeriod"/>
            </a:pPr>
            <a:endParaRPr lang="en-US" sz="600" dirty="0">
              <a:solidFill>
                <a:srgbClr val="333333"/>
              </a:solidFill>
              <a:latin typeface="Times New Roman" panose="02020603050405020304" pitchFamily="18" charset="0"/>
              <a:cs typeface="Times New Roman" panose="02020603050405020304" pitchFamily="18" charset="0"/>
            </a:endParaRPr>
          </a:p>
          <a:p>
            <a:pPr algn="ctr"/>
            <a:r>
              <a:rPr lang="en-US" sz="1400" dirty="0">
                <a:solidFill>
                  <a:srgbClr val="333333"/>
                </a:solidFill>
                <a:latin typeface="Times New Roman" panose="02020603050405020304" pitchFamily="18" charset="0"/>
                <a:cs typeface="Times New Roman" panose="02020603050405020304" pitchFamily="18" charset="0"/>
              </a:rPr>
              <a:t>2. is educationally disadvantaged (determined by the Victor Valley College Assessment Test).</a:t>
            </a:r>
          </a:p>
          <a:p>
            <a:pPr algn="ctr"/>
            <a:endParaRPr lang="en-US" sz="600" dirty="0">
              <a:solidFill>
                <a:srgbClr val="333333"/>
              </a:solidFill>
              <a:latin typeface="Times New Roman" panose="02020603050405020304" pitchFamily="18" charset="0"/>
              <a:cs typeface="Times New Roman" panose="02020603050405020304" pitchFamily="18" charset="0"/>
            </a:endParaRPr>
          </a:p>
          <a:p>
            <a:pPr algn="ctr"/>
            <a:r>
              <a:rPr lang="en-US" sz="1400" dirty="0">
                <a:solidFill>
                  <a:srgbClr val="333333"/>
                </a:solidFill>
                <a:latin typeface="Times New Roman" panose="02020603050405020304" pitchFamily="18" charset="0"/>
                <a:cs typeface="Times New Roman" panose="02020603050405020304" pitchFamily="18" charset="0"/>
              </a:rPr>
              <a:t>3. has applied for financial aid</a:t>
            </a:r>
          </a:p>
          <a:p>
            <a:pPr algn="ctr">
              <a:buFont typeface="+mj-lt"/>
              <a:buAutoNum type="arabicPeriod"/>
            </a:pPr>
            <a:endParaRPr lang="en-US" sz="600" dirty="0">
              <a:solidFill>
                <a:srgbClr val="333333"/>
              </a:solidFill>
              <a:latin typeface="Times New Roman" panose="02020603050405020304" pitchFamily="18" charset="0"/>
              <a:cs typeface="Times New Roman" panose="02020603050405020304" pitchFamily="18" charset="0"/>
            </a:endParaRPr>
          </a:p>
          <a:p>
            <a:pPr algn="ctr"/>
            <a:r>
              <a:rPr lang="en-US" sz="1400" dirty="0">
                <a:solidFill>
                  <a:srgbClr val="333333"/>
                </a:solidFill>
                <a:latin typeface="Times New Roman" panose="02020603050405020304" pitchFamily="18" charset="0"/>
                <a:cs typeface="Times New Roman" panose="02020603050405020304" pitchFamily="18" charset="0"/>
              </a:rPr>
              <a:t>4. is eligible for BOGW A or BOGW B </a:t>
            </a:r>
          </a:p>
          <a:p>
            <a:pPr algn="ctr"/>
            <a:endParaRPr lang="en-US" sz="600" dirty="0">
              <a:solidFill>
                <a:srgbClr val="333333"/>
              </a:solidFill>
              <a:latin typeface="Times New Roman" panose="02020603050405020304" pitchFamily="18" charset="0"/>
              <a:cs typeface="Times New Roman" panose="02020603050405020304" pitchFamily="18" charset="0"/>
            </a:endParaRPr>
          </a:p>
          <a:p>
            <a:pPr algn="ctr"/>
            <a:r>
              <a:rPr lang="en-US" sz="1400" dirty="0">
                <a:solidFill>
                  <a:srgbClr val="333333"/>
                </a:solidFill>
                <a:latin typeface="Times New Roman" panose="02020603050405020304" pitchFamily="18" charset="0"/>
                <a:cs typeface="Times New Roman" panose="02020603050405020304" pitchFamily="18" charset="0"/>
              </a:rPr>
              <a:t>5. is enrolled in 12 or more units in the Spring or in the Fall semester (not required if you are a DSPS student).</a:t>
            </a:r>
          </a:p>
          <a:p>
            <a:pPr algn="ctr"/>
            <a:endParaRPr lang="en-US" sz="600" dirty="0">
              <a:solidFill>
                <a:srgbClr val="333333"/>
              </a:solidFill>
              <a:latin typeface="Times New Roman" panose="02020603050405020304" pitchFamily="18" charset="0"/>
              <a:cs typeface="Times New Roman" panose="02020603050405020304" pitchFamily="18" charset="0"/>
            </a:endParaRPr>
          </a:p>
          <a:p>
            <a:pPr algn="ctr"/>
            <a:r>
              <a:rPr lang="en-US" sz="1400" dirty="0">
                <a:solidFill>
                  <a:srgbClr val="333333"/>
                </a:solidFill>
                <a:latin typeface="Times New Roman" panose="02020603050405020304" pitchFamily="18" charset="0"/>
                <a:cs typeface="Times New Roman" panose="02020603050405020304" pitchFamily="18" charset="0"/>
              </a:rPr>
              <a:t>6. has not received an Associates Degree (AA/AS) or completed more than 70 degree applicable units from any other college, including Victor Valley College</a:t>
            </a:r>
          </a:p>
        </p:txBody>
      </p:sp>
      <p:sp>
        <p:nvSpPr>
          <p:cNvPr id="8" name="Rectangle 7"/>
          <p:cNvSpPr/>
          <p:nvPr/>
        </p:nvSpPr>
        <p:spPr>
          <a:xfrm>
            <a:off x="5637211" y="3394883"/>
            <a:ext cx="1676401" cy="3216265"/>
          </a:xfrm>
          <a:prstGeom prst="rect">
            <a:avLst/>
          </a:prstGeom>
          <a:ln w="38100">
            <a:solidFill>
              <a:schemeClr val="accent2"/>
            </a:solidFill>
          </a:ln>
        </p:spPr>
        <p:txBody>
          <a:bodyPr wrap="square">
            <a:spAutoFit/>
          </a:bodyPr>
          <a:lstStyle/>
          <a:p>
            <a:pPr algn="ctr"/>
            <a:r>
              <a:rPr lang="en-US" b="1" dirty="0">
                <a:solidFill>
                  <a:srgbClr val="333333"/>
                </a:solidFill>
                <a:latin typeface="Times New Roman" panose="02020603050405020304" pitchFamily="18" charset="0"/>
                <a:cs typeface="Times New Roman" panose="02020603050405020304" pitchFamily="18" charset="0"/>
              </a:rPr>
              <a:t>E.O.P.S. provides: </a:t>
            </a:r>
          </a:p>
          <a:p>
            <a:pPr algn="ctr"/>
            <a:endParaRPr lang="en-US" sz="700" b="1" dirty="0">
              <a:solidFill>
                <a:srgbClr val="333333"/>
              </a:solidFill>
              <a:latin typeface="Times New Roman" panose="02020603050405020304" pitchFamily="18" charset="0"/>
              <a:cs typeface="Times New Roman" panose="02020603050405020304" pitchFamily="18" charset="0"/>
            </a:endParaRPr>
          </a:p>
          <a:p>
            <a:pPr algn="ctr"/>
            <a:r>
              <a:rPr lang="en-US" sz="1600" dirty="0">
                <a:solidFill>
                  <a:srgbClr val="333333"/>
                </a:solidFill>
                <a:latin typeface="Times New Roman" panose="02020603050405020304" pitchFamily="18" charset="0"/>
                <a:cs typeface="Times New Roman" panose="02020603050405020304" pitchFamily="18" charset="0"/>
              </a:rPr>
              <a:t>Book Service, Counseling, Orientation, </a:t>
            </a:r>
            <a:r>
              <a:rPr lang="en-US" sz="1600" b="1" dirty="0">
                <a:solidFill>
                  <a:srgbClr val="333333"/>
                </a:solidFill>
                <a:latin typeface="Times New Roman" panose="02020603050405020304" pitchFamily="18" charset="0"/>
                <a:cs typeface="Times New Roman" panose="02020603050405020304" pitchFamily="18" charset="0"/>
              </a:rPr>
              <a:t>Priority Registration, </a:t>
            </a:r>
            <a:r>
              <a:rPr lang="en-US" sz="1600" dirty="0">
                <a:solidFill>
                  <a:srgbClr val="333333"/>
                </a:solidFill>
                <a:latin typeface="Times New Roman" panose="02020603050405020304" pitchFamily="18" charset="0"/>
                <a:cs typeface="Times New Roman" panose="02020603050405020304" pitchFamily="18" charset="0"/>
              </a:rPr>
              <a:t>Student Assistance, Transferring Assistance, and Referrals</a:t>
            </a:r>
            <a:r>
              <a:rPr lang="en-US" sz="1400" dirty="0">
                <a:solidFill>
                  <a:srgbClr val="333333"/>
                </a:solidFill>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4B007EF-37FE-41F3-A427-19E8E0ED117C}"/>
              </a:ext>
            </a:extLst>
          </p:cNvPr>
          <p:cNvSpPr txBox="1"/>
          <p:nvPr/>
        </p:nvSpPr>
        <p:spPr>
          <a:xfrm>
            <a:off x="7770812" y="304800"/>
            <a:ext cx="4418012" cy="4267200"/>
          </a:xfrm>
          <a:prstGeom prst="rect">
            <a:avLst/>
          </a:prstGeom>
          <a:solidFill>
            <a:schemeClr val="bg1"/>
          </a:solidFill>
          <a:ln w="28575">
            <a:solidFill>
              <a:schemeClr val="accent2"/>
            </a:solidFill>
          </a:ln>
        </p:spPr>
        <p:txBody>
          <a:bodyPr wrap="square">
            <a:spAutoFit/>
          </a:bodyPr>
          <a:lstStyle/>
          <a:p>
            <a:pPr algn="l"/>
            <a:r>
              <a:rPr lang="en-US" sz="1600" b="1" i="0" dirty="0">
                <a:solidFill>
                  <a:srgbClr val="000000"/>
                </a:solidFill>
                <a:effectLst/>
                <a:latin typeface="Times New Roman" panose="02020603050405020304" pitchFamily="18" charset="0"/>
                <a:cs typeface="Times New Roman" panose="02020603050405020304" pitchFamily="18" charset="0"/>
              </a:rPr>
              <a:t>What is C.A.R.E. ?</a:t>
            </a:r>
          </a:p>
          <a:p>
            <a:pPr algn="l"/>
            <a:r>
              <a:rPr lang="en-US" sz="1400" i="0" dirty="0">
                <a:effectLst/>
                <a:latin typeface="Times New Roman" panose="02020603050405020304" pitchFamily="18" charset="0"/>
                <a:cs typeface="Times New Roman" panose="02020603050405020304" pitchFamily="18" charset="0"/>
              </a:rPr>
              <a:t>The C.A.R.E. Program is funded by the State of California and is an educational support program for single parents.</a:t>
            </a:r>
            <a:endParaRPr lang="en-US" sz="1400" b="0" i="0" dirty="0">
              <a:effectLst/>
              <a:latin typeface="Times New Roman" panose="02020603050405020304" pitchFamily="18" charset="0"/>
              <a:cs typeface="Times New Roman" panose="02020603050405020304" pitchFamily="18" charset="0"/>
            </a:endParaRPr>
          </a:p>
          <a:p>
            <a:pPr algn="l"/>
            <a:r>
              <a:rPr lang="en-US" sz="1400" b="0" i="0" dirty="0">
                <a:solidFill>
                  <a:srgbClr val="000000"/>
                </a:solidFill>
                <a:effectLst/>
                <a:latin typeface="Times New Roman" panose="02020603050405020304" pitchFamily="18" charset="0"/>
                <a:cs typeface="Times New Roman" panose="02020603050405020304" pitchFamily="18" charset="0"/>
              </a:rPr>
              <a:t> </a:t>
            </a:r>
          </a:p>
          <a:p>
            <a:pPr algn="l"/>
            <a:r>
              <a:rPr lang="en-US" sz="1600" b="1" i="0" cap="all" dirty="0">
                <a:solidFill>
                  <a:srgbClr val="000000"/>
                </a:solidFill>
                <a:effectLst/>
                <a:latin typeface="Times New Roman" panose="02020603050405020304" pitchFamily="18" charset="0"/>
                <a:cs typeface="Times New Roman" panose="02020603050405020304" pitchFamily="18" charset="0"/>
              </a:rPr>
              <a:t>TO QUALIFY FOR C.A.R.E., YOU MUST...</a:t>
            </a:r>
          </a:p>
          <a:p>
            <a:pPr algn="l">
              <a:buFont typeface="Arial" panose="020B0604020202020204" pitchFamily="34" charset="0"/>
              <a:buChar char="•"/>
            </a:pPr>
            <a:r>
              <a:rPr lang="en-US" sz="1400" b="0" i="0" dirty="0">
                <a:solidFill>
                  <a:srgbClr val="000000"/>
                </a:solidFill>
                <a:effectLst/>
                <a:latin typeface="Times New Roman" panose="02020603050405020304" pitchFamily="18" charset="0"/>
                <a:cs typeface="Times New Roman" panose="02020603050405020304" pitchFamily="18" charset="0"/>
              </a:rPr>
              <a:t>Be eligible and active with E.O.P.S.</a:t>
            </a:r>
          </a:p>
          <a:p>
            <a:pPr algn="l">
              <a:buFont typeface="Arial" panose="020B0604020202020204" pitchFamily="34" charset="0"/>
              <a:buChar char="•"/>
            </a:pPr>
            <a:r>
              <a:rPr lang="en-US" sz="1400" b="0" i="0" dirty="0">
                <a:solidFill>
                  <a:srgbClr val="000000"/>
                </a:solidFill>
                <a:effectLst/>
                <a:latin typeface="Times New Roman" panose="02020603050405020304" pitchFamily="18" charset="0"/>
                <a:cs typeface="Times New Roman" panose="02020603050405020304" pitchFamily="18" charset="0"/>
              </a:rPr>
              <a:t>Be enrolled in 12 or more units.</a:t>
            </a:r>
          </a:p>
          <a:p>
            <a:pPr algn="l">
              <a:buFont typeface="Arial" panose="020B0604020202020204" pitchFamily="34" charset="0"/>
              <a:buChar char="•"/>
            </a:pPr>
            <a:r>
              <a:rPr lang="en-US" sz="1400" b="0" i="0" dirty="0">
                <a:solidFill>
                  <a:srgbClr val="000000"/>
                </a:solidFill>
                <a:effectLst/>
                <a:latin typeface="Times New Roman" panose="02020603050405020304" pitchFamily="18" charset="0"/>
                <a:cs typeface="Times New Roman" panose="02020603050405020304" pitchFamily="18" charset="0"/>
              </a:rPr>
              <a:t>Be considered single and/or head of household by AFDC or TANF.</a:t>
            </a:r>
          </a:p>
          <a:p>
            <a:pPr algn="l">
              <a:buFont typeface="Arial" panose="020B0604020202020204" pitchFamily="34" charset="0"/>
              <a:buChar char="•"/>
            </a:pPr>
            <a:r>
              <a:rPr lang="en-US" sz="1400" b="0" i="0" dirty="0">
                <a:solidFill>
                  <a:srgbClr val="000000"/>
                </a:solidFill>
                <a:effectLst/>
                <a:latin typeface="Times New Roman" panose="02020603050405020304" pitchFamily="18" charset="0"/>
                <a:cs typeface="Times New Roman" panose="02020603050405020304" pitchFamily="18" charset="0"/>
              </a:rPr>
              <a:t>Be a recipient of AFDC or TANF</a:t>
            </a:r>
          </a:p>
          <a:p>
            <a:pPr algn="l">
              <a:buFont typeface="Arial" panose="020B0604020202020204" pitchFamily="34" charset="0"/>
              <a:buChar char="•"/>
            </a:pPr>
            <a:r>
              <a:rPr lang="en-US" sz="1400" b="0" i="0" dirty="0">
                <a:solidFill>
                  <a:srgbClr val="000000"/>
                </a:solidFill>
                <a:effectLst/>
                <a:latin typeface="Times New Roman" panose="02020603050405020304" pitchFamily="18" charset="0"/>
                <a:cs typeface="Times New Roman" panose="02020603050405020304" pitchFamily="18" charset="0"/>
              </a:rPr>
              <a:t>Have at least one child under age fourteen(14).</a:t>
            </a:r>
          </a:p>
          <a:p>
            <a:pPr algn="l"/>
            <a:r>
              <a:rPr lang="en-US" sz="1400" b="0" i="0" dirty="0">
                <a:solidFill>
                  <a:srgbClr val="000000"/>
                </a:solidFill>
                <a:effectLst/>
                <a:latin typeface="Times New Roman" panose="02020603050405020304" pitchFamily="18" charset="0"/>
                <a:cs typeface="Times New Roman" panose="02020603050405020304" pitchFamily="18" charset="0"/>
              </a:rPr>
              <a:t> </a:t>
            </a:r>
          </a:p>
          <a:p>
            <a:pPr algn="l"/>
            <a:r>
              <a:rPr lang="en-US" sz="1600" b="1" i="0" cap="all" dirty="0">
                <a:solidFill>
                  <a:srgbClr val="000000"/>
                </a:solidFill>
                <a:effectLst/>
                <a:latin typeface="Times New Roman" panose="02020603050405020304" pitchFamily="18" charset="0"/>
                <a:cs typeface="Times New Roman" panose="02020603050405020304" pitchFamily="18" charset="0"/>
              </a:rPr>
              <a:t>C.A.R.E. OFFERS...</a:t>
            </a:r>
          </a:p>
          <a:p>
            <a:pPr algn="l">
              <a:buFont typeface="Arial" panose="020B0604020202020204" pitchFamily="34" charset="0"/>
              <a:buChar char="•"/>
            </a:pPr>
            <a:r>
              <a:rPr lang="en-US" sz="1400" b="1" i="0" dirty="0">
                <a:solidFill>
                  <a:srgbClr val="000000"/>
                </a:solidFill>
                <a:effectLst/>
                <a:latin typeface="Times New Roman" panose="02020603050405020304" pitchFamily="18" charset="0"/>
                <a:cs typeface="Times New Roman" panose="02020603050405020304" pitchFamily="18" charset="0"/>
              </a:rPr>
              <a:t>Services</a:t>
            </a:r>
            <a:r>
              <a:rPr lang="en-US" sz="1400" b="0" i="0" dirty="0">
                <a:solidFill>
                  <a:srgbClr val="000000"/>
                </a:solidFill>
                <a:effectLst/>
                <a:latin typeface="Times New Roman" panose="02020603050405020304" pitchFamily="18" charset="0"/>
                <a:cs typeface="Times New Roman" panose="02020603050405020304" pitchFamily="18" charset="0"/>
              </a:rPr>
              <a:t>: Book Voucher, Parking Voucher, Food/Gas Card. Transportation Grant.</a:t>
            </a:r>
          </a:p>
          <a:p>
            <a:pPr algn="l">
              <a:buFont typeface="Arial" panose="020B0604020202020204" pitchFamily="34" charset="0"/>
              <a:buChar char="•"/>
            </a:pPr>
            <a:r>
              <a:rPr lang="en-US" sz="1400" b="1" i="0" dirty="0">
                <a:solidFill>
                  <a:srgbClr val="000000"/>
                </a:solidFill>
                <a:effectLst/>
                <a:latin typeface="Times New Roman" panose="02020603050405020304" pitchFamily="18" charset="0"/>
                <a:cs typeface="Times New Roman" panose="02020603050405020304" pitchFamily="18" charset="0"/>
              </a:rPr>
              <a:t>Referrals</a:t>
            </a:r>
            <a:r>
              <a:rPr lang="en-US" sz="1400" b="0" i="0" dirty="0">
                <a:solidFill>
                  <a:srgbClr val="000000"/>
                </a:solidFill>
                <a:effectLst/>
                <a:latin typeface="Times New Roman" panose="02020603050405020304" pitchFamily="18" charset="0"/>
                <a:cs typeface="Times New Roman" panose="02020603050405020304" pitchFamily="18" charset="0"/>
              </a:rPr>
              <a:t>: Campus &amp; Community</a:t>
            </a:r>
          </a:p>
          <a:p>
            <a:pPr algn="l">
              <a:buFont typeface="Arial" panose="020B0604020202020204" pitchFamily="34" charset="0"/>
              <a:buChar char="•"/>
            </a:pPr>
            <a:r>
              <a:rPr lang="en-US" sz="1400" b="1" i="0" dirty="0">
                <a:solidFill>
                  <a:srgbClr val="000000"/>
                </a:solidFill>
                <a:effectLst/>
                <a:latin typeface="Times New Roman" panose="02020603050405020304" pitchFamily="18" charset="0"/>
                <a:cs typeface="Times New Roman" panose="02020603050405020304" pitchFamily="18" charset="0"/>
              </a:rPr>
              <a:t>Liaison</a:t>
            </a:r>
            <a:r>
              <a:rPr lang="en-US" sz="1400" b="0" i="0" dirty="0">
                <a:solidFill>
                  <a:srgbClr val="000000"/>
                </a:solidFill>
                <a:effectLst/>
                <a:latin typeface="Times New Roman" panose="02020603050405020304" pitchFamily="18" charset="0"/>
                <a:cs typeface="Times New Roman" panose="02020603050405020304" pitchFamily="18" charset="0"/>
              </a:rPr>
              <a:t>: With on/off-campus agencies, including AFDC and TANF</a:t>
            </a:r>
          </a:p>
          <a:p>
            <a:pPr algn="l">
              <a:buFont typeface="Arial" panose="020B0604020202020204" pitchFamily="34" charset="0"/>
              <a:buChar char="•"/>
            </a:pPr>
            <a:r>
              <a:rPr lang="en-US" sz="1400" b="1" i="0" dirty="0">
                <a:solidFill>
                  <a:srgbClr val="000000"/>
                </a:solidFill>
                <a:effectLst/>
                <a:latin typeface="Times New Roman" panose="02020603050405020304" pitchFamily="18" charset="0"/>
                <a:cs typeface="Times New Roman" panose="02020603050405020304" pitchFamily="18" charset="0"/>
              </a:rPr>
              <a:t>Support Programs</a:t>
            </a:r>
            <a:r>
              <a:rPr lang="en-US" sz="1400" b="0" i="0" dirty="0">
                <a:solidFill>
                  <a:srgbClr val="000000"/>
                </a:solidFill>
                <a:effectLst/>
                <a:latin typeface="Times New Roman" panose="02020603050405020304" pitchFamily="18" charset="0"/>
                <a:cs typeface="Times New Roman" panose="02020603050405020304" pitchFamily="18" charset="0"/>
              </a:rPr>
              <a:t>: Group meetings</a:t>
            </a:r>
          </a:p>
        </p:txBody>
      </p:sp>
      <p:sp>
        <p:nvSpPr>
          <p:cNvPr id="4" name="TextBox 3">
            <a:extLst>
              <a:ext uri="{FF2B5EF4-FFF2-40B4-BE49-F238E27FC236}">
                <a16:creationId xmlns:a16="http://schemas.microsoft.com/office/drawing/2014/main" id="{1B2920AF-E454-46AE-A4FB-E80B954C8BD2}"/>
              </a:ext>
            </a:extLst>
          </p:cNvPr>
          <p:cNvSpPr txBox="1"/>
          <p:nvPr/>
        </p:nvSpPr>
        <p:spPr>
          <a:xfrm>
            <a:off x="8380412" y="5257800"/>
            <a:ext cx="3511234" cy="923330"/>
          </a:xfrm>
          <a:prstGeom prst="rect">
            <a:avLst/>
          </a:prstGeom>
          <a:solidFill>
            <a:schemeClr val="bg1"/>
          </a:solidFill>
          <a:ln w="38100">
            <a:solidFill>
              <a:schemeClr val="tx1"/>
            </a:solidFill>
          </a:ln>
        </p:spPr>
        <p:txBody>
          <a:bodyPr wrap="square">
            <a:spAutoFit/>
          </a:bodyPr>
          <a:lstStyle/>
          <a:p>
            <a:pPr algn="l"/>
            <a:r>
              <a:rPr lang="fr-FR" b="1" i="0" dirty="0">
                <a:effectLst/>
                <a:latin typeface="Footlight MT Light" panose="0204060206030A020304" pitchFamily="18" charset="0"/>
              </a:rPr>
              <a:t>Contact:</a:t>
            </a:r>
          </a:p>
          <a:p>
            <a:pPr algn="l"/>
            <a:r>
              <a:rPr lang="fr-FR" b="1" i="0" dirty="0">
                <a:effectLst/>
                <a:latin typeface="Footlight MT Light" panose="0204060206030A020304" pitchFamily="18" charset="0"/>
              </a:rPr>
              <a:t>Phone: 760-245-4271 ext. 2422</a:t>
            </a:r>
          </a:p>
          <a:p>
            <a:pPr algn="l"/>
            <a:r>
              <a:rPr lang="fr-FR" b="1" i="0" u="none" strike="noStrike" dirty="0">
                <a:effectLst/>
                <a:latin typeface="Footlight MT Light" panose="0204060206030A020304" pitchFamily="18" charset="0"/>
                <a:hlinkClick r:id="rId2">
                  <a:extLst>
                    <a:ext uri="{A12FA001-AC4F-418D-AE19-62706E023703}">
                      <ahyp:hlinkClr xmlns:ahyp="http://schemas.microsoft.com/office/drawing/2018/hyperlinkcolor" val="tx"/>
                    </a:ext>
                  </a:extLst>
                </a:hlinkClick>
              </a:rPr>
              <a:t>Email: EOPS@vvc.edu</a:t>
            </a:r>
            <a:endParaRPr lang="fr-FR" b="1" i="0" dirty="0">
              <a:effectLst/>
              <a:latin typeface="Footlight MT Light" panose="0204060206030A020304" pitchFamily="18" charset="0"/>
            </a:endParaRPr>
          </a:p>
        </p:txBody>
      </p:sp>
      <p:pic>
        <p:nvPicPr>
          <p:cNvPr id="3" name="Picture 2">
            <a:extLst>
              <a:ext uri="{FF2B5EF4-FFF2-40B4-BE49-F238E27FC236}">
                <a16:creationId xmlns:a16="http://schemas.microsoft.com/office/drawing/2014/main" id="{406C1777-A2A3-4AD6-9D74-E2FBA2510DF1}"/>
              </a:ext>
            </a:extLst>
          </p:cNvPr>
          <p:cNvPicPr>
            <a:picLocks noChangeAspect="1"/>
          </p:cNvPicPr>
          <p:nvPr/>
        </p:nvPicPr>
        <p:blipFill>
          <a:blip r:embed="rId3">
            <a:alphaModFix amt="15000"/>
          </a:blip>
          <a:stretch>
            <a:fillRect/>
          </a:stretch>
        </p:blipFill>
        <p:spPr>
          <a:xfrm>
            <a:off x="2513012" y="607837"/>
            <a:ext cx="6095999" cy="5398261"/>
          </a:xfrm>
          <a:prstGeom prst="rect">
            <a:avLst/>
          </a:prstGeom>
        </p:spPr>
      </p:pic>
    </p:spTree>
    <p:extLst>
      <p:ext uri="{BB962C8B-B14F-4D97-AF65-F5344CB8AC3E}">
        <p14:creationId xmlns:p14="http://schemas.microsoft.com/office/powerpoint/2010/main" val="286701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212" y="-298902"/>
            <a:ext cx="3759312" cy="1468418"/>
          </a:xfrm>
        </p:spPr>
        <p:txBody>
          <a:bodyPr/>
          <a:lstStyle/>
          <a:p>
            <a:r>
              <a:rPr lang="en-US" dirty="0" err="1">
                <a:latin typeface="Copperplate Gothic Bold" panose="020E0705020206020404" pitchFamily="34" charset="0"/>
              </a:rPr>
              <a:t>CalWorks</a:t>
            </a:r>
            <a:endParaRPr lang="en-US" dirty="0">
              <a:latin typeface="Copperplate Gothic Bold" panose="020E0705020206020404" pitchFamily="34" charset="0"/>
            </a:endParaRPr>
          </a:p>
        </p:txBody>
      </p:sp>
      <p:sp>
        <p:nvSpPr>
          <p:cNvPr id="3" name="Text Placeholder 2"/>
          <p:cNvSpPr>
            <a:spLocks noGrp="1"/>
          </p:cNvSpPr>
          <p:nvPr>
            <p:ph type="body" idx="1"/>
          </p:nvPr>
        </p:nvSpPr>
        <p:spPr>
          <a:xfrm>
            <a:off x="2315696" y="974374"/>
            <a:ext cx="7633447" cy="1823282"/>
          </a:xfrm>
        </p:spPr>
        <p:txBody>
          <a:bodyPr>
            <a:normAutofit/>
          </a:bodyPr>
          <a:lstStyle/>
          <a:p>
            <a:pPr algn="ctr"/>
            <a:r>
              <a:rPr lang="en-US" sz="2100" b="1" dirty="0">
                <a:solidFill>
                  <a:schemeClr val="tx1"/>
                </a:solidFill>
                <a:latin typeface="Footlight MT Light" panose="0204060206030A020304" pitchFamily="18" charset="0"/>
              </a:rPr>
              <a:t>What is CalWORKs?</a:t>
            </a:r>
          </a:p>
          <a:p>
            <a:r>
              <a:rPr lang="en-US" sz="2000" b="1" dirty="0">
                <a:solidFill>
                  <a:schemeClr val="tx1"/>
                </a:solidFill>
                <a:latin typeface="Footlight MT Light" panose="0204060206030A020304" pitchFamily="18" charset="0"/>
              </a:rPr>
              <a:t>California Work Opportunity and Responsibility to Kids </a:t>
            </a:r>
            <a:r>
              <a:rPr lang="en-US" sz="1800" dirty="0">
                <a:solidFill>
                  <a:schemeClr val="tx1"/>
                </a:solidFill>
                <a:latin typeface="Footlight MT Light" panose="0204060206030A020304" pitchFamily="18" charset="0"/>
              </a:rPr>
              <a:t>is a state-funded welfare-to-work program designed to help individuals on public assistance</a:t>
            </a:r>
            <a:r>
              <a:rPr lang="en-US" sz="2000" dirty="0">
                <a:solidFill>
                  <a:schemeClr val="tx1"/>
                </a:solidFill>
                <a:latin typeface="Footlight MT Light" panose="0204060206030A020304" pitchFamily="18" charset="0"/>
              </a:rPr>
              <a:t>.</a:t>
            </a:r>
          </a:p>
          <a:p>
            <a:endParaRPr lang="en-US" dirty="0"/>
          </a:p>
        </p:txBody>
      </p:sp>
      <p:sp>
        <p:nvSpPr>
          <p:cNvPr id="7" name="Text Placeholder 2"/>
          <p:cNvSpPr txBox="1">
            <a:spLocks/>
          </p:cNvSpPr>
          <p:nvPr/>
        </p:nvSpPr>
        <p:spPr>
          <a:xfrm>
            <a:off x="531812" y="4334894"/>
            <a:ext cx="5486400" cy="2218306"/>
          </a:xfrm>
          <a:prstGeom prst="rect">
            <a:avLst/>
          </a:prstGeom>
        </p:spPr>
        <p:txBody>
          <a:bodyPr vert="horz" lIns="91416" tIns="45708" rIns="91416" bIns="45708" rtlCol="0" anchor="t">
            <a:normAutofit fontScale="77500" lnSpcReduction="20000"/>
          </a:bodyPr>
          <a:lstStyle>
            <a:lvl1pPr marL="0" indent="0" algn="l" defTabSz="457200" rtl="0" eaLnBrk="1" latinLnBrk="0" hangingPunct="1">
              <a:spcBef>
                <a:spcPts val="1000"/>
              </a:spcBef>
              <a:spcAft>
                <a:spcPts val="0"/>
              </a:spcAft>
              <a:buClr>
                <a:schemeClr val="accent1"/>
              </a:buClr>
              <a:buFont typeface="Wingdings 3" charset="2"/>
              <a:buNone/>
              <a:defRPr sz="2000" kern="1200">
                <a:solidFill>
                  <a:schemeClr val="tx1">
                    <a:lumMod val="65000"/>
                    <a:lumOff val="3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algn="ctr"/>
            <a:r>
              <a:rPr lang="en-US" sz="2699" b="1" dirty="0">
                <a:solidFill>
                  <a:schemeClr val="tx1"/>
                </a:solidFill>
                <a:latin typeface="Footlight MT Light" panose="0204060206030A020304" pitchFamily="18" charset="0"/>
              </a:rPr>
              <a:t>CalWORKs Supportive Services</a:t>
            </a:r>
          </a:p>
          <a:p>
            <a:pPr marL="342900" indent="-342900">
              <a:buFont typeface="Arial" panose="020B0604020202020204" pitchFamily="34" charset="0"/>
              <a:buChar char="•"/>
            </a:pPr>
            <a:r>
              <a:rPr lang="en-US" sz="1999" dirty="0">
                <a:solidFill>
                  <a:schemeClr val="tx1"/>
                </a:solidFill>
                <a:latin typeface="Footlight MT Light" panose="0204060206030A020304" pitchFamily="18" charset="0"/>
              </a:rPr>
              <a:t>Advocacy</a:t>
            </a:r>
          </a:p>
          <a:p>
            <a:pPr marL="342900" indent="-342900">
              <a:buFont typeface="Arial" panose="020B0604020202020204" pitchFamily="34" charset="0"/>
              <a:buChar char="•"/>
            </a:pPr>
            <a:r>
              <a:rPr lang="en-US" sz="1999" dirty="0">
                <a:solidFill>
                  <a:schemeClr val="tx1"/>
                </a:solidFill>
                <a:latin typeface="Footlight MT Light" panose="0204060206030A020304" pitchFamily="18" charset="0"/>
              </a:rPr>
              <a:t>Academic, Career and Personal Counseling</a:t>
            </a:r>
          </a:p>
          <a:p>
            <a:pPr marL="342900" indent="-342900">
              <a:buFont typeface="Arial" panose="020B0604020202020204" pitchFamily="34" charset="0"/>
              <a:buChar char="•"/>
            </a:pPr>
            <a:r>
              <a:rPr lang="en-US" sz="1999" dirty="0">
                <a:solidFill>
                  <a:schemeClr val="tx1"/>
                </a:solidFill>
                <a:latin typeface="Footlight MT Light" panose="0204060206030A020304" pitchFamily="18" charset="0"/>
              </a:rPr>
              <a:t>County Ed Plans</a:t>
            </a:r>
          </a:p>
          <a:p>
            <a:pPr marL="342900" indent="-342900">
              <a:buFont typeface="Arial" panose="020B0604020202020204" pitchFamily="34" charset="0"/>
              <a:buChar char="•"/>
            </a:pPr>
            <a:r>
              <a:rPr lang="en-US" sz="1999" dirty="0">
                <a:solidFill>
                  <a:schemeClr val="tx1"/>
                </a:solidFill>
                <a:latin typeface="Footlight MT Light" panose="0204060206030A020304" pitchFamily="18" charset="0"/>
              </a:rPr>
              <a:t>Student Center and Rep Fee</a:t>
            </a:r>
          </a:p>
          <a:p>
            <a:pPr marL="342900" indent="-342900">
              <a:buFont typeface="Arial" panose="020B0604020202020204" pitchFamily="34" charset="0"/>
              <a:buChar char="•"/>
            </a:pPr>
            <a:r>
              <a:rPr lang="en-US" sz="1999" dirty="0">
                <a:solidFill>
                  <a:schemeClr val="tx1"/>
                </a:solidFill>
                <a:latin typeface="Footlight MT Light" panose="0204060206030A020304" pitchFamily="18" charset="0"/>
              </a:rPr>
              <a:t>Work  Study and Job Placement</a:t>
            </a:r>
          </a:p>
          <a:p>
            <a:pPr marL="342900" indent="-342900">
              <a:buFont typeface="Arial" panose="020B0604020202020204" pitchFamily="34" charset="0"/>
              <a:buChar char="•"/>
            </a:pPr>
            <a:r>
              <a:rPr lang="en-US" sz="1999" dirty="0">
                <a:solidFill>
                  <a:schemeClr val="tx1"/>
                </a:solidFill>
                <a:latin typeface="Footlight MT Light" panose="0204060206030A020304" pitchFamily="18" charset="0"/>
              </a:rPr>
              <a:t>Supplies (notebooks, pens pencils etc.)</a:t>
            </a:r>
          </a:p>
          <a:p>
            <a:pPr algn="ctr"/>
            <a:endParaRPr lang="en-US" sz="1999" dirty="0">
              <a:latin typeface="Footlight MT Light" panose="0204060206030A020304" pitchFamily="18" charset="0"/>
            </a:endParaRPr>
          </a:p>
          <a:p>
            <a:endParaRPr lang="en-US" sz="1999" dirty="0"/>
          </a:p>
        </p:txBody>
      </p:sp>
      <p:sp>
        <p:nvSpPr>
          <p:cNvPr id="4" name="Rectangle 3"/>
          <p:cNvSpPr/>
          <p:nvPr/>
        </p:nvSpPr>
        <p:spPr>
          <a:xfrm>
            <a:off x="8000365" y="5181600"/>
            <a:ext cx="3656648" cy="1076833"/>
          </a:xfrm>
          <a:prstGeom prst="rect">
            <a:avLst/>
          </a:prstGeom>
          <a:solidFill>
            <a:schemeClr val="bg1"/>
          </a:solidFill>
          <a:ln w="38100">
            <a:solidFill>
              <a:schemeClr val="tx1"/>
            </a:solidFill>
          </a:ln>
        </p:spPr>
        <p:txBody>
          <a:bodyPr wrap="square">
            <a:spAutoFit/>
          </a:bodyPr>
          <a:lstStyle/>
          <a:p>
            <a:pPr>
              <a:spcAft>
                <a:spcPts val="600"/>
              </a:spcAft>
            </a:pPr>
            <a:r>
              <a:rPr lang="en-US" sz="1799" b="1" dirty="0">
                <a:latin typeface="Footlight MT Light" panose="0204060206030A020304" pitchFamily="18" charset="0"/>
              </a:rPr>
              <a:t>Contact: </a:t>
            </a:r>
          </a:p>
          <a:p>
            <a:pPr>
              <a:spcAft>
                <a:spcPts val="600"/>
              </a:spcAft>
            </a:pPr>
            <a:r>
              <a:rPr lang="en-US" sz="1799" b="1" dirty="0">
                <a:latin typeface="Footlight MT Light" panose="0204060206030A020304" pitchFamily="18" charset="0"/>
              </a:rPr>
              <a:t>Phone: 760-245-4271  ext. 2592</a:t>
            </a:r>
          </a:p>
          <a:p>
            <a:pPr>
              <a:spcAft>
                <a:spcPts val="600"/>
              </a:spcAft>
            </a:pPr>
            <a:r>
              <a:rPr lang="en-US" sz="1799" b="1" dirty="0">
                <a:latin typeface="Footlight MT Light" panose="0204060206030A020304" pitchFamily="18" charset="0"/>
              </a:rPr>
              <a:t>Email: </a:t>
            </a:r>
            <a:r>
              <a:rPr lang="en-US" b="1" dirty="0">
                <a:latin typeface="Footlight MT Light" panose="0204060206030A020304" pitchFamily="18" charset="0"/>
              </a:rPr>
              <a:t>tracey.downing@vvc.edu</a:t>
            </a:r>
            <a:endParaRPr lang="en-US" sz="1799" b="1" dirty="0">
              <a:latin typeface="Footlight MT Light" panose="0204060206030A020304" pitchFamily="18" charset="0"/>
            </a:endParaRPr>
          </a:p>
        </p:txBody>
      </p:sp>
      <p:pic>
        <p:nvPicPr>
          <p:cNvPr id="6" name="Picture 5">
            <a:extLst>
              <a:ext uri="{FF2B5EF4-FFF2-40B4-BE49-F238E27FC236}">
                <a16:creationId xmlns:a16="http://schemas.microsoft.com/office/drawing/2014/main" id="{C40A69CA-349A-4978-A60F-1E859A0F26C2}"/>
              </a:ext>
            </a:extLst>
          </p:cNvPr>
          <p:cNvPicPr>
            <a:picLocks noChangeAspect="1"/>
          </p:cNvPicPr>
          <p:nvPr/>
        </p:nvPicPr>
        <p:blipFill>
          <a:blip r:embed="rId2">
            <a:alphaModFix amt="9000"/>
          </a:blip>
          <a:stretch>
            <a:fillRect/>
          </a:stretch>
        </p:blipFill>
        <p:spPr>
          <a:xfrm>
            <a:off x="1293812" y="-19424"/>
            <a:ext cx="8274517" cy="7240199"/>
          </a:xfrm>
          <a:prstGeom prst="rect">
            <a:avLst/>
          </a:prstGeom>
        </p:spPr>
      </p:pic>
      <p:sp>
        <p:nvSpPr>
          <p:cNvPr id="5" name="Text Placeholder 2"/>
          <p:cNvSpPr txBox="1">
            <a:spLocks/>
          </p:cNvSpPr>
          <p:nvPr/>
        </p:nvSpPr>
        <p:spPr>
          <a:xfrm>
            <a:off x="608012" y="2523106"/>
            <a:ext cx="9265117" cy="1468418"/>
          </a:xfrm>
          <a:prstGeom prst="rect">
            <a:avLst/>
          </a:prstGeom>
        </p:spPr>
        <p:style>
          <a:lnRef idx="2">
            <a:schemeClr val="accent2"/>
          </a:lnRef>
          <a:fillRef idx="1">
            <a:schemeClr val="lt1"/>
          </a:fillRef>
          <a:effectRef idx="0">
            <a:schemeClr val="accent2"/>
          </a:effectRef>
          <a:fontRef idx="minor">
            <a:schemeClr val="dk1"/>
          </a:fontRef>
        </p:style>
        <p:txBody>
          <a:bodyPr vert="horz" lIns="91416" tIns="45708" rIns="91416" bIns="45708" rtlCol="0" anchor="t">
            <a:normAutofit fontScale="77500" lnSpcReduction="20000"/>
          </a:bodyPr>
          <a:lstStyle>
            <a:lvl1pPr marL="0" indent="0" algn="l" defTabSz="457200" rtl="0" eaLnBrk="1" latinLnBrk="0" hangingPunct="1">
              <a:spcBef>
                <a:spcPts val="1000"/>
              </a:spcBef>
              <a:spcAft>
                <a:spcPts val="0"/>
              </a:spcAft>
              <a:buClr>
                <a:schemeClr val="accent1"/>
              </a:buClr>
              <a:buFont typeface="Wingdings 3" charset="2"/>
              <a:buNone/>
              <a:defRPr sz="2000" kern="1200">
                <a:solidFill>
                  <a:schemeClr val="tx1">
                    <a:lumMod val="65000"/>
                    <a:lumOff val="3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a:lnSpc>
                <a:spcPct val="120000"/>
              </a:lnSpc>
              <a:spcAft>
                <a:spcPts val="600"/>
              </a:spcAft>
            </a:pPr>
            <a:r>
              <a:rPr lang="en-US" sz="2599" b="1" dirty="0">
                <a:solidFill>
                  <a:schemeClr val="tx1"/>
                </a:solidFill>
                <a:latin typeface="Footlight MT Light" panose="0204060206030A020304" pitchFamily="18" charset="0"/>
              </a:rPr>
              <a:t>Who is Eligible for CalWORKs?</a:t>
            </a:r>
          </a:p>
          <a:p>
            <a:pPr>
              <a:lnSpc>
                <a:spcPct val="120000"/>
              </a:lnSpc>
              <a:spcBef>
                <a:spcPts val="0"/>
              </a:spcBef>
              <a:spcAft>
                <a:spcPts val="600"/>
              </a:spcAft>
            </a:pPr>
            <a:r>
              <a:rPr lang="en-US" sz="1999" b="1" dirty="0">
                <a:solidFill>
                  <a:schemeClr val="tx1"/>
                </a:solidFill>
                <a:latin typeface="Footlight MT Light" panose="0204060206030A020304" pitchFamily="18" charset="0"/>
              </a:rPr>
              <a:t>To qualify for the CalWORKs Program you must meet the requirements:</a:t>
            </a:r>
            <a:endParaRPr lang="en-US" sz="1999" dirty="0">
              <a:solidFill>
                <a:schemeClr val="tx1"/>
              </a:solidFill>
              <a:latin typeface="Footlight MT Light" panose="0204060206030A020304" pitchFamily="18" charset="0"/>
            </a:endParaRPr>
          </a:p>
          <a:p>
            <a:pPr marL="342900" indent="-342900">
              <a:lnSpc>
                <a:spcPct val="120000"/>
              </a:lnSpc>
              <a:spcBef>
                <a:spcPts val="0"/>
              </a:spcBef>
              <a:spcAft>
                <a:spcPts val="600"/>
              </a:spcAft>
              <a:buFont typeface="Arial" panose="020B0604020202020204" pitchFamily="34" charset="0"/>
              <a:buChar char="•"/>
            </a:pPr>
            <a:r>
              <a:rPr lang="en-US" sz="1999" dirty="0">
                <a:solidFill>
                  <a:schemeClr val="tx1"/>
                </a:solidFill>
                <a:latin typeface="Footlight MT Light" panose="0204060206030A020304" pitchFamily="18" charset="0"/>
              </a:rPr>
              <a:t>A person receiving cash aide for themselves and their family. (TANF formerly known as AFDC)</a:t>
            </a:r>
          </a:p>
          <a:p>
            <a:pPr marL="342900" indent="-342900">
              <a:lnSpc>
                <a:spcPct val="120000"/>
              </a:lnSpc>
              <a:spcBef>
                <a:spcPts val="0"/>
              </a:spcBef>
              <a:spcAft>
                <a:spcPts val="600"/>
              </a:spcAft>
              <a:buFont typeface="Arial" panose="020B0604020202020204" pitchFamily="34" charset="0"/>
              <a:buChar char="•"/>
            </a:pPr>
            <a:r>
              <a:rPr lang="en-US" sz="1999" dirty="0">
                <a:solidFill>
                  <a:schemeClr val="tx1"/>
                </a:solidFill>
                <a:latin typeface="Footlight MT Light" panose="0204060206030A020304" pitchFamily="18" charset="0"/>
              </a:rPr>
              <a:t>Must have completed Admissions and Assessment to Victor Valley College.</a:t>
            </a:r>
          </a:p>
          <a:p>
            <a:endParaRPr lang="en-US" sz="2599" dirty="0"/>
          </a:p>
          <a:p>
            <a:endParaRPr lang="en-US" sz="1999" dirty="0"/>
          </a:p>
          <a:p>
            <a:endParaRPr lang="en-US" sz="1999" dirty="0"/>
          </a:p>
        </p:txBody>
      </p:sp>
    </p:spTree>
    <p:extLst>
      <p:ext uri="{BB962C8B-B14F-4D97-AF65-F5344CB8AC3E}">
        <p14:creationId xmlns:p14="http://schemas.microsoft.com/office/powerpoint/2010/main" val="399141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405541-0F07-49C0-BA99-66DB250F6A87}"/>
              </a:ext>
            </a:extLst>
          </p:cNvPr>
          <p:cNvSpPr txBox="1"/>
          <p:nvPr/>
        </p:nvSpPr>
        <p:spPr>
          <a:xfrm>
            <a:off x="8148730" y="5181600"/>
            <a:ext cx="3581400" cy="1200329"/>
          </a:xfrm>
          <a:prstGeom prst="rect">
            <a:avLst/>
          </a:prstGeom>
          <a:solidFill>
            <a:schemeClr val="bg1"/>
          </a:solidFill>
          <a:ln w="38100">
            <a:solidFill>
              <a:schemeClr val="tx1"/>
            </a:solidFill>
          </a:ln>
        </p:spPr>
        <p:txBody>
          <a:bodyPr wrap="square">
            <a:spAutoFit/>
          </a:bodyPr>
          <a:lstStyle/>
          <a:p>
            <a:pPr algn="l"/>
            <a:r>
              <a:rPr lang="fr-FR" b="1" i="0" dirty="0">
                <a:effectLst/>
                <a:latin typeface="Footlight MT Light" panose="0204060206030A020304" pitchFamily="18" charset="0"/>
              </a:rPr>
              <a:t>Contact:</a:t>
            </a:r>
          </a:p>
          <a:p>
            <a:pPr algn="l"/>
            <a:r>
              <a:rPr lang="fr-FR" b="1" i="0" dirty="0">
                <a:effectLst/>
                <a:latin typeface="Footlight MT Light" panose="0204060206030A020304" pitchFamily="18" charset="0"/>
              </a:rPr>
              <a:t>Pho</a:t>
            </a:r>
            <a:r>
              <a:rPr lang="en-US" dirty="0">
                <a:latin typeface="Footlight MT Light" panose="0204060206030A020304" pitchFamily="18" charset="0"/>
              </a:rPr>
              <a:t>ne:</a:t>
            </a:r>
            <a:r>
              <a:rPr lang="en-US" b="0" i="0" dirty="0">
                <a:effectLst/>
                <a:latin typeface="Footlight MT Light" panose="0204060206030A020304" pitchFamily="18" charset="0"/>
              </a:rPr>
              <a:t>760-245-4271 ext. 2929</a:t>
            </a:r>
          </a:p>
          <a:p>
            <a:pPr algn="l"/>
            <a:r>
              <a:rPr lang="en-US" b="0" i="0" u="none" strike="noStrike" dirty="0">
                <a:effectLst/>
                <a:latin typeface="Footlight MT Light" panose="0204060206030A020304" pitchFamily="18" charset="0"/>
                <a:hlinkClick r:id="rId2">
                  <a:extLst>
                    <a:ext uri="{A12FA001-AC4F-418D-AE19-62706E023703}">
                      <ahyp:hlinkClr xmlns:ahyp="http://schemas.microsoft.com/office/drawing/2018/hyperlinkcolor" val="tx"/>
                    </a:ext>
                  </a:extLst>
                </a:hlinkClick>
              </a:rPr>
              <a:t>Email: vvcnextup@gmail.com</a:t>
            </a:r>
            <a:endParaRPr lang="en-US" b="0" i="0" dirty="0">
              <a:effectLst/>
              <a:latin typeface="Footlight MT Light" panose="0204060206030A020304" pitchFamily="18" charset="0"/>
            </a:endParaRPr>
          </a:p>
          <a:p>
            <a:pPr algn="l"/>
            <a:r>
              <a:rPr lang="en-US" b="0" i="0" dirty="0">
                <a:effectLst/>
                <a:latin typeface="Footlight MT Light" panose="0204060206030A020304" pitchFamily="18" charset="0"/>
              </a:rPr>
              <a:t>Text: 760-515-9025</a:t>
            </a:r>
          </a:p>
        </p:txBody>
      </p:sp>
      <p:sp>
        <p:nvSpPr>
          <p:cNvPr id="7" name="TextBox 6">
            <a:extLst>
              <a:ext uri="{FF2B5EF4-FFF2-40B4-BE49-F238E27FC236}">
                <a16:creationId xmlns:a16="http://schemas.microsoft.com/office/drawing/2014/main" id="{011E8BF3-CE6C-40C0-B731-51E01A49166C}"/>
              </a:ext>
            </a:extLst>
          </p:cNvPr>
          <p:cNvSpPr txBox="1"/>
          <p:nvPr/>
        </p:nvSpPr>
        <p:spPr>
          <a:xfrm>
            <a:off x="6856412" y="3505200"/>
            <a:ext cx="4572000"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b="1" i="0" dirty="0">
                <a:effectLst/>
                <a:latin typeface="Footlight MT Light" panose="0204060206030A020304" pitchFamily="18" charset="0"/>
              </a:rPr>
              <a:t>Students who were in PROBATION, INCARCERATED, or in FOSTER CARE between the ages of 16 and 18 then you may qualify.</a:t>
            </a:r>
          </a:p>
        </p:txBody>
      </p:sp>
      <p:sp>
        <p:nvSpPr>
          <p:cNvPr id="9" name="TextBox 8">
            <a:extLst>
              <a:ext uri="{FF2B5EF4-FFF2-40B4-BE49-F238E27FC236}">
                <a16:creationId xmlns:a16="http://schemas.microsoft.com/office/drawing/2014/main" id="{D2B38C51-392E-43FE-AC73-D17236C74F4D}"/>
              </a:ext>
            </a:extLst>
          </p:cNvPr>
          <p:cNvSpPr txBox="1"/>
          <p:nvPr/>
        </p:nvSpPr>
        <p:spPr>
          <a:xfrm>
            <a:off x="6323012" y="760343"/>
            <a:ext cx="5407118" cy="240065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l"/>
            <a:r>
              <a:rPr lang="en-US" sz="2400" b="1" dirty="0">
                <a:solidFill>
                  <a:schemeClr val="tx1"/>
                </a:solidFill>
                <a:latin typeface="Footlight MT Light" panose="0204060206030A020304" pitchFamily="18" charset="0"/>
              </a:rPr>
              <a:t>Who is Eligible for </a:t>
            </a:r>
            <a:r>
              <a:rPr lang="en-US" sz="2400" b="1" dirty="0" err="1">
                <a:solidFill>
                  <a:schemeClr val="tx1"/>
                </a:solidFill>
                <a:latin typeface="Footlight MT Light" panose="0204060206030A020304" pitchFamily="18" charset="0"/>
              </a:rPr>
              <a:t>NextUp</a:t>
            </a:r>
            <a:endParaRPr lang="en-US" sz="2400" b="0" i="0" dirty="0">
              <a:solidFill>
                <a:srgbClr val="222222"/>
              </a:solidFill>
              <a:effectLst/>
              <a:latin typeface="Footlight MT Light" panose="0204060206030A020304" pitchFamily="18" charset="0"/>
            </a:endParaRPr>
          </a:p>
          <a:p>
            <a:pPr lvl="1">
              <a:buFont typeface="Arial" panose="020B0604020202020204" pitchFamily="34" charset="0"/>
              <a:buChar char="•"/>
            </a:pPr>
            <a:r>
              <a:rPr lang="en-US" b="0" i="0" dirty="0">
                <a:solidFill>
                  <a:srgbClr val="222222"/>
                </a:solidFill>
                <a:effectLst/>
                <a:latin typeface="Footlight MT Light" panose="0204060206030A020304" pitchFamily="18" charset="0"/>
              </a:rPr>
              <a:t>California resident</a:t>
            </a:r>
          </a:p>
          <a:p>
            <a:pPr lvl="1">
              <a:buFont typeface="Arial" panose="020B0604020202020204" pitchFamily="34" charset="0"/>
              <a:buChar char="•"/>
            </a:pPr>
            <a:r>
              <a:rPr lang="en-US" dirty="0">
                <a:solidFill>
                  <a:srgbClr val="222222"/>
                </a:solidFill>
                <a:latin typeface="Footlight MT Light" panose="0204060206030A020304" pitchFamily="18" charset="0"/>
              </a:rPr>
              <a:t>A</a:t>
            </a:r>
            <a:r>
              <a:rPr lang="en-US" b="0" i="0" dirty="0">
                <a:solidFill>
                  <a:srgbClr val="222222"/>
                </a:solidFill>
                <a:effectLst/>
                <a:latin typeface="Footlight MT Light" panose="0204060206030A020304" pitchFamily="18" charset="0"/>
              </a:rPr>
              <a:t>pplied for Financial Aid &amp; qualify for CCPGW </a:t>
            </a:r>
            <a:r>
              <a:rPr lang="en-US" b="0" i="1" dirty="0">
                <a:solidFill>
                  <a:srgbClr val="222222"/>
                </a:solidFill>
                <a:effectLst/>
                <a:latin typeface="Footlight MT Light" panose="0204060206030A020304" pitchFamily="18" charset="0"/>
              </a:rPr>
              <a:t>(CA Promise Grant)</a:t>
            </a:r>
            <a:endParaRPr lang="en-US" b="0" i="0" dirty="0">
              <a:solidFill>
                <a:srgbClr val="222222"/>
              </a:solidFill>
              <a:effectLst/>
              <a:latin typeface="Footlight MT Light" panose="0204060206030A020304" pitchFamily="18" charset="0"/>
            </a:endParaRPr>
          </a:p>
          <a:p>
            <a:pPr lvl="1">
              <a:buFont typeface="Arial" panose="020B0604020202020204" pitchFamily="34" charset="0"/>
              <a:buChar char="•"/>
            </a:pPr>
            <a:r>
              <a:rPr lang="en-US" dirty="0">
                <a:solidFill>
                  <a:srgbClr val="222222"/>
                </a:solidFill>
                <a:latin typeface="Footlight MT Light" panose="0204060206030A020304" pitchFamily="18" charset="0"/>
              </a:rPr>
              <a:t>I</a:t>
            </a:r>
            <a:r>
              <a:rPr lang="en-US" b="0" i="0" dirty="0">
                <a:solidFill>
                  <a:srgbClr val="222222"/>
                </a:solidFill>
                <a:effectLst/>
                <a:latin typeface="Footlight MT Light" panose="0204060206030A020304" pitchFamily="18" charset="0"/>
              </a:rPr>
              <a:t>n foster care on or after16th birthday</a:t>
            </a:r>
          </a:p>
          <a:p>
            <a:pPr lvl="1">
              <a:buFont typeface="Arial" panose="020B0604020202020204" pitchFamily="34" charset="0"/>
              <a:buChar char="•"/>
            </a:pPr>
            <a:r>
              <a:rPr lang="en-US" b="0" i="0" dirty="0">
                <a:solidFill>
                  <a:srgbClr val="222222"/>
                </a:solidFill>
                <a:effectLst/>
                <a:latin typeface="Footlight MT Light" panose="0204060206030A020304" pitchFamily="18" charset="0"/>
              </a:rPr>
              <a:t>Under 26 years old</a:t>
            </a:r>
          </a:p>
          <a:p>
            <a:pPr lvl="1">
              <a:buFont typeface="Arial" panose="020B0604020202020204" pitchFamily="34" charset="0"/>
              <a:buChar char="•"/>
            </a:pPr>
            <a:r>
              <a:rPr lang="en-US" dirty="0">
                <a:solidFill>
                  <a:srgbClr val="222222"/>
                </a:solidFill>
                <a:latin typeface="Footlight MT Light" panose="0204060206030A020304" pitchFamily="18" charset="0"/>
              </a:rPr>
              <a:t>E</a:t>
            </a:r>
            <a:r>
              <a:rPr lang="en-US" b="0" i="0" dirty="0">
                <a:solidFill>
                  <a:srgbClr val="222222"/>
                </a:solidFill>
                <a:effectLst/>
                <a:latin typeface="Footlight MT Light" panose="0204060206030A020304" pitchFamily="18" charset="0"/>
              </a:rPr>
              <a:t>nrolled in at least 9 units (6 units for students with ACCESS)</a:t>
            </a:r>
          </a:p>
        </p:txBody>
      </p:sp>
      <p:sp>
        <p:nvSpPr>
          <p:cNvPr id="11" name="TextBox 10">
            <a:extLst>
              <a:ext uri="{FF2B5EF4-FFF2-40B4-BE49-F238E27FC236}">
                <a16:creationId xmlns:a16="http://schemas.microsoft.com/office/drawing/2014/main" id="{1DCB95B8-19BF-4AA0-90B2-C1F666087160}"/>
              </a:ext>
            </a:extLst>
          </p:cNvPr>
          <p:cNvSpPr txBox="1"/>
          <p:nvPr/>
        </p:nvSpPr>
        <p:spPr>
          <a:xfrm>
            <a:off x="458695" y="1305110"/>
            <a:ext cx="5689599" cy="4985980"/>
          </a:xfrm>
          <a:prstGeom prst="rect">
            <a:avLst/>
          </a:prstGeom>
          <a:noFill/>
        </p:spPr>
        <p:txBody>
          <a:bodyPr wrap="square">
            <a:spAutoFit/>
          </a:bodyPr>
          <a:lstStyle/>
          <a:p>
            <a:pPr algn="l"/>
            <a:r>
              <a:rPr lang="en-US" sz="2400" b="1" i="0" dirty="0">
                <a:solidFill>
                  <a:srgbClr val="222222"/>
                </a:solidFill>
                <a:effectLst/>
                <a:latin typeface="Footlight MT Light" panose="0204060206030A020304" pitchFamily="18" charset="0"/>
              </a:rPr>
              <a:t>As a </a:t>
            </a:r>
            <a:r>
              <a:rPr lang="en-US" sz="2400" b="1" i="0" dirty="0" err="1">
                <a:solidFill>
                  <a:srgbClr val="222222"/>
                </a:solidFill>
                <a:effectLst/>
                <a:latin typeface="Footlight MT Light" panose="0204060206030A020304" pitchFamily="18" charset="0"/>
              </a:rPr>
              <a:t>NextUp</a:t>
            </a:r>
            <a:r>
              <a:rPr lang="en-US" sz="2400" b="1" i="0" dirty="0">
                <a:solidFill>
                  <a:srgbClr val="222222"/>
                </a:solidFill>
                <a:effectLst/>
                <a:latin typeface="Footlight MT Light" panose="0204060206030A020304" pitchFamily="18" charset="0"/>
              </a:rPr>
              <a:t> student, you may receive:</a:t>
            </a:r>
          </a:p>
          <a:p>
            <a:pPr algn="l"/>
            <a:endParaRPr lang="en-US" sz="800" b="0" i="0" dirty="0">
              <a:solidFill>
                <a:srgbClr val="222222"/>
              </a:solidFill>
              <a:effectLst/>
              <a:latin typeface="Footlight MT Light" panose="0204060206030A020304" pitchFamily="18" charset="0"/>
            </a:endParaRPr>
          </a:p>
          <a:p>
            <a:pPr algn="l">
              <a:buFont typeface="Arial" panose="020B0604020202020204" pitchFamily="34" charset="0"/>
              <a:buChar char="•"/>
            </a:pPr>
            <a:r>
              <a:rPr lang="en-US" b="0" i="0" dirty="0">
                <a:solidFill>
                  <a:srgbClr val="222222"/>
                </a:solidFill>
                <a:effectLst/>
                <a:latin typeface="Footlight MT Light" panose="0204060206030A020304" pitchFamily="18" charset="0"/>
              </a:rPr>
              <a:t>One-on-one counseling with a counselor to support and address personal, academic and career needs</a:t>
            </a:r>
          </a:p>
          <a:p>
            <a:pPr algn="l">
              <a:buFont typeface="Arial" panose="020B0604020202020204" pitchFamily="34" charset="0"/>
              <a:buChar char="•"/>
            </a:pPr>
            <a:endParaRPr lang="en-US" sz="1200" b="0" i="0" dirty="0">
              <a:solidFill>
                <a:srgbClr val="222222"/>
              </a:solidFill>
              <a:effectLst/>
              <a:latin typeface="Footlight MT Light" panose="0204060206030A020304" pitchFamily="18" charset="0"/>
            </a:endParaRPr>
          </a:p>
          <a:p>
            <a:pPr algn="l">
              <a:buFont typeface="Arial" panose="020B0604020202020204" pitchFamily="34" charset="0"/>
              <a:buChar char="•"/>
            </a:pPr>
            <a:r>
              <a:rPr lang="en-US" b="0" i="0" dirty="0">
                <a:solidFill>
                  <a:srgbClr val="222222"/>
                </a:solidFill>
                <a:effectLst/>
                <a:latin typeface="Footlight MT Light" panose="0204060206030A020304" pitchFamily="18" charset="0"/>
              </a:rPr>
              <a:t>Hands-on guidance and assistance from application through certificate or degree completion and/or transfer</a:t>
            </a:r>
          </a:p>
          <a:p>
            <a:pPr algn="l">
              <a:buFont typeface="Arial" panose="020B0604020202020204" pitchFamily="34" charset="0"/>
              <a:buChar char="•"/>
            </a:pPr>
            <a:endParaRPr lang="en-US" sz="1200" b="0" i="0" dirty="0">
              <a:solidFill>
                <a:srgbClr val="222222"/>
              </a:solidFill>
              <a:effectLst/>
              <a:latin typeface="Footlight MT Light" panose="0204060206030A020304" pitchFamily="18" charset="0"/>
            </a:endParaRPr>
          </a:p>
          <a:p>
            <a:pPr algn="l">
              <a:buFont typeface="Arial" panose="020B0604020202020204" pitchFamily="34" charset="0"/>
              <a:buChar char="•"/>
            </a:pPr>
            <a:r>
              <a:rPr lang="en-US" b="0" i="0" dirty="0">
                <a:solidFill>
                  <a:srgbClr val="222222"/>
                </a:solidFill>
                <a:effectLst/>
                <a:latin typeface="Footlight MT Light" panose="0204060206030A020304" pitchFamily="18" charset="0"/>
              </a:rPr>
              <a:t>Specialized workshops such as Life Skills development, Financial Literacy, Coping Skills, </a:t>
            </a:r>
            <a:r>
              <a:rPr lang="en-US" b="0" i="0" dirty="0" err="1">
                <a:solidFill>
                  <a:srgbClr val="222222"/>
                </a:solidFill>
                <a:effectLst/>
                <a:latin typeface="Footlight MT Light" panose="0204060206030A020304" pitchFamily="18" charset="0"/>
              </a:rPr>
              <a:t>ect</a:t>
            </a:r>
            <a:r>
              <a:rPr lang="en-US" b="0" i="0" dirty="0">
                <a:solidFill>
                  <a:srgbClr val="222222"/>
                </a:solidFill>
                <a:effectLst/>
                <a:latin typeface="Footlight MT Light" panose="0204060206030A020304" pitchFamily="18" charset="0"/>
              </a:rPr>
              <a:t>.</a:t>
            </a:r>
          </a:p>
          <a:p>
            <a:pPr algn="l">
              <a:buFont typeface="Arial" panose="020B0604020202020204" pitchFamily="34" charset="0"/>
              <a:buChar char="•"/>
            </a:pPr>
            <a:endParaRPr lang="en-US" sz="1200" b="0" i="0" dirty="0">
              <a:solidFill>
                <a:srgbClr val="222222"/>
              </a:solidFill>
              <a:effectLst/>
              <a:latin typeface="Footlight MT Light" panose="0204060206030A020304" pitchFamily="18" charset="0"/>
            </a:endParaRPr>
          </a:p>
          <a:p>
            <a:pPr algn="l">
              <a:buFont typeface="Arial" panose="020B0604020202020204" pitchFamily="34" charset="0"/>
              <a:buChar char="•"/>
            </a:pPr>
            <a:r>
              <a:rPr lang="en-US" b="0" i="0" dirty="0">
                <a:solidFill>
                  <a:srgbClr val="222222"/>
                </a:solidFill>
                <a:effectLst/>
                <a:latin typeface="Footlight MT Light" panose="0204060206030A020304" pitchFamily="18" charset="0"/>
              </a:rPr>
              <a:t>Financial Support </a:t>
            </a:r>
            <a:r>
              <a:rPr lang="en-US" sz="1600" b="0" i="0" dirty="0">
                <a:solidFill>
                  <a:srgbClr val="222222"/>
                </a:solidFill>
                <a:effectLst/>
                <a:latin typeface="Footlight MT Light" panose="0204060206030A020304" pitchFamily="18" charset="0"/>
              </a:rPr>
              <a:t>(meal vouchers, transportation assistance, childcare, student fees, emergency housing, etc.)</a:t>
            </a:r>
            <a:endParaRPr lang="en-US" b="0" i="0" dirty="0">
              <a:solidFill>
                <a:srgbClr val="222222"/>
              </a:solidFill>
              <a:effectLst/>
              <a:latin typeface="Footlight MT Light" panose="0204060206030A020304" pitchFamily="18" charset="0"/>
            </a:endParaRPr>
          </a:p>
          <a:p>
            <a:pPr algn="l">
              <a:buFont typeface="Arial" panose="020B0604020202020204" pitchFamily="34" charset="0"/>
              <a:buChar char="•"/>
            </a:pPr>
            <a:endParaRPr lang="en-US" sz="1200" b="0" i="0" dirty="0">
              <a:solidFill>
                <a:srgbClr val="222222"/>
              </a:solidFill>
              <a:effectLst/>
              <a:latin typeface="Footlight MT Light" panose="0204060206030A020304" pitchFamily="18" charset="0"/>
            </a:endParaRPr>
          </a:p>
          <a:p>
            <a:pPr algn="l">
              <a:buFont typeface="Arial" panose="020B0604020202020204" pitchFamily="34" charset="0"/>
              <a:buChar char="•"/>
            </a:pPr>
            <a:r>
              <a:rPr lang="en-US" b="0" i="0" dirty="0">
                <a:solidFill>
                  <a:srgbClr val="222222"/>
                </a:solidFill>
                <a:effectLst/>
                <a:latin typeface="Footlight MT Light" panose="0204060206030A020304" pitchFamily="18" charset="0"/>
              </a:rPr>
              <a:t>Academic support </a:t>
            </a:r>
            <a:r>
              <a:rPr lang="en-US" sz="1600" b="0" i="0" dirty="0">
                <a:solidFill>
                  <a:srgbClr val="222222"/>
                </a:solidFill>
                <a:effectLst/>
                <a:latin typeface="Footlight MT Light" panose="0204060206030A020304" pitchFamily="18" charset="0"/>
              </a:rPr>
              <a:t>(textbooks, tutoring, educational supplies, etc.)</a:t>
            </a:r>
          </a:p>
          <a:p>
            <a:pPr algn="l">
              <a:buFont typeface="Arial" panose="020B0604020202020204" pitchFamily="34" charset="0"/>
              <a:buChar char="•"/>
            </a:pPr>
            <a:endParaRPr lang="en-US" sz="1200" b="0" i="0" dirty="0">
              <a:solidFill>
                <a:srgbClr val="222222"/>
              </a:solidFill>
              <a:effectLst/>
              <a:latin typeface="Footlight MT Light" panose="0204060206030A020304" pitchFamily="18" charset="0"/>
            </a:endParaRPr>
          </a:p>
          <a:p>
            <a:pPr algn="l">
              <a:buFont typeface="Arial" panose="020B0604020202020204" pitchFamily="34" charset="0"/>
              <a:buChar char="•"/>
            </a:pPr>
            <a:r>
              <a:rPr lang="en-US" b="1" i="0" dirty="0">
                <a:solidFill>
                  <a:srgbClr val="222222"/>
                </a:solidFill>
                <a:effectLst/>
                <a:latin typeface="Footlight MT Light" panose="0204060206030A020304" pitchFamily="18" charset="0"/>
              </a:rPr>
              <a:t>Priority registration</a:t>
            </a:r>
          </a:p>
          <a:p>
            <a:pPr algn="l">
              <a:buFont typeface="Arial" panose="020B0604020202020204" pitchFamily="34" charset="0"/>
              <a:buChar char="•"/>
            </a:pPr>
            <a:endParaRPr lang="en-US" sz="1200" b="0" i="0" dirty="0">
              <a:solidFill>
                <a:srgbClr val="222222"/>
              </a:solidFill>
              <a:effectLst/>
              <a:latin typeface="Footlight MT Light" panose="0204060206030A020304" pitchFamily="18" charset="0"/>
            </a:endParaRPr>
          </a:p>
          <a:p>
            <a:pPr algn="l">
              <a:buFont typeface="Arial" panose="020B0604020202020204" pitchFamily="34" charset="0"/>
              <a:buChar char="•"/>
            </a:pPr>
            <a:r>
              <a:rPr lang="en-US" b="0" i="0" dirty="0">
                <a:solidFill>
                  <a:srgbClr val="222222"/>
                </a:solidFill>
                <a:effectLst/>
                <a:latin typeface="Footlight MT Light" panose="0204060206030A020304" pitchFamily="18" charset="0"/>
              </a:rPr>
              <a:t>Referrals for on-campus and off-campus resources</a:t>
            </a:r>
          </a:p>
        </p:txBody>
      </p:sp>
      <p:sp>
        <p:nvSpPr>
          <p:cNvPr id="13" name="Title 1">
            <a:extLst>
              <a:ext uri="{FF2B5EF4-FFF2-40B4-BE49-F238E27FC236}">
                <a16:creationId xmlns:a16="http://schemas.microsoft.com/office/drawing/2014/main" id="{E6583788-8537-4F2A-8089-CDF059A12E09}"/>
              </a:ext>
            </a:extLst>
          </p:cNvPr>
          <p:cNvSpPr txBox="1">
            <a:spLocks/>
          </p:cNvSpPr>
          <p:nvPr/>
        </p:nvSpPr>
        <p:spPr>
          <a:xfrm>
            <a:off x="684212" y="381000"/>
            <a:ext cx="2438400" cy="685800"/>
          </a:xfrm>
          <a:prstGeom prst="rect">
            <a:avLst/>
          </a:prstGeom>
        </p:spPr>
        <p:txBody>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latin typeface="Copperplate Gothic Bold" panose="020E0705020206020404" pitchFamily="34" charset="0"/>
              </a:rPr>
              <a:t>NextUp</a:t>
            </a:r>
            <a:endParaRPr lang="en-US" dirty="0">
              <a:latin typeface="Copperplate Gothic Bold" panose="020E0705020206020404" pitchFamily="34" charset="0"/>
            </a:endParaRPr>
          </a:p>
        </p:txBody>
      </p:sp>
      <p:pic>
        <p:nvPicPr>
          <p:cNvPr id="15" name="Picture 14">
            <a:extLst>
              <a:ext uri="{FF2B5EF4-FFF2-40B4-BE49-F238E27FC236}">
                <a16:creationId xmlns:a16="http://schemas.microsoft.com/office/drawing/2014/main" id="{E55EC9A9-84CD-4680-9CDE-3451DC7BF6B9}"/>
              </a:ext>
            </a:extLst>
          </p:cNvPr>
          <p:cNvPicPr>
            <a:picLocks noChangeAspect="1"/>
          </p:cNvPicPr>
          <p:nvPr/>
        </p:nvPicPr>
        <p:blipFill>
          <a:blip r:embed="rId3">
            <a:alphaModFix amt="9000"/>
          </a:blip>
          <a:stretch>
            <a:fillRect/>
          </a:stretch>
        </p:blipFill>
        <p:spPr>
          <a:xfrm>
            <a:off x="1022581" y="778684"/>
            <a:ext cx="8619664" cy="5836634"/>
          </a:xfrm>
          <a:prstGeom prst="rect">
            <a:avLst/>
          </a:prstGeom>
        </p:spPr>
      </p:pic>
    </p:spTree>
    <p:extLst>
      <p:ext uri="{BB962C8B-B14F-4D97-AF65-F5344CB8AC3E}">
        <p14:creationId xmlns:p14="http://schemas.microsoft.com/office/powerpoint/2010/main" val="116116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787F1C-ACC9-419B-A917-D6B90026498B}"/>
              </a:ext>
            </a:extLst>
          </p:cNvPr>
          <p:cNvSpPr/>
          <p:nvPr/>
        </p:nvSpPr>
        <p:spPr>
          <a:xfrm>
            <a:off x="3122612" y="756128"/>
            <a:ext cx="8915400" cy="119981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799" b="1" dirty="0">
                <a:solidFill>
                  <a:srgbClr val="000000"/>
                </a:solidFill>
                <a:latin typeface="Footlight MT Light" panose="0204060206030A020304" pitchFamily="18" charset="0"/>
              </a:rPr>
              <a:t>Puente</a:t>
            </a:r>
            <a:r>
              <a:rPr lang="en-US" sz="1799" dirty="0">
                <a:solidFill>
                  <a:srgbClr val="000000"/>
                </a:solidFill>
                <a:latin typeface="Footlight MT Light" panose="0204060206030A020304" pitchFamily="18" charset="0"/>
              </a:rPr>
              <a:t> is an academic, counseling and mentoring program of support for students to build the skills necessary for success in both academic and career goals.  Students in Puente work closely with their counselor, English instructor and MENTOR to prepare for transfer to four-year colleges and universities</a:t>
            </a:r>
            <a:r>
              <a:rPr lang="en-US" sz="1799" dirty="0">
                <a:solidFill>
                  <a:srgbClr val="000000"/>
                </a:solidFill>
                <a:latin typeface="+mj-lt"/>
              </a:rPr>
              <a:t>.</a:t>
            </a:r>
            <a:endParaRPr lang="en-US" sz="1799" dirty="0">
              <a:latin typeface="+mj-lt"/>
            </a:endParaRPr>
          </a:p>
        </p:txBody>
      </p:sp>
      <p:sp>
        <p:nvSpPr>
          <p:cNvPr id="5" name="Rectangle 4">
            <a:extLst>
              <a:ext uri="{FF2B5EF4-FFF2-40B4-BE49-F238E27FC236}">
                <a16:creationId xmlns:a16="http://schemas.microsoft.com/office/drawing/2014/main" id="{167057FF-5792-4B5C-A971-B22A7F829C38}"/>
              </a:ext>
            </a:extLst>
          </p:cNvPr>
          <p:cNvSpPr/>
          <p:nvPr/>
        </p:nvSpPr>
        <p:spPr>
          <a:xfrm>
            <a:off x="608012" y="2613712"/>
            <a:ext cx="6705600" cy="166148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000" b="1" dirty="0">
                <a:latin typeface="Footlight MT Light" panose="0204060206030A020304" pitchFamily="18" charset="0"/>
                <a:cs typeface="Arial" panose="020B0604020202020204" pitchFamily="34" charset="0"/>
              </a:rPr>
              <a:t>HOW DO YOU QUALIFY?</a:t>
            </a:r>
          </a:p>
          <a:p>
            <a:endParaRPr lang="en-US" sz="1050" dirty="0">
              <a:latin typeface="Footlight MT Light" panose="0204060206030A020304" pitchFamily="18" charset="0"/>
              <a:cs typeface="Arial" panose="020B0604020202020204" pitchFamily="34" charset="0"/>
            </a:endParaRPr>
          </a:p>
          <a:p>
            <a:pPr>
              <a:buFont typeface="Arial" panose="020B0604020202020204" pitchFamily="34" charset="0"/>
              <a:buChar char="•"/>
            </a:pPr>
            <a:r>
              <a:rPr lang="en-US" sz="1799" dirty="0">
                <a:latin typeface="Footlight MT Light" panose="0204060206030A020304" pitchFamily="18" charset="0"/>
                <a:cs typeface="Arial" panose="020B0604020202020204" pitchFamily="34" charset="0"/>
              </a:rPr>
              <a:t>Be committed to taking </a:t>
            </a:r>
            <a:r>
              <a:rPr lang="en-US" sz="1799" b="1" dirty="0">
                <a:latin typeface="Footlight MT Light" panose="0204060206030A020304" pitchFamily="18" charset="0"/>
                <a:cs typeface="Arial" panose="020B0604020202020204" pitchFamily="34" charset="0"/>
              </a:rPr>
              <a:t>ENGL</a:t>
            </a:r>
            <a:r>
              <a:rPr lang="en-US" sz="1799" dirty="0">
                <a:latin typeface="Footlight MT Light" panose="0204060206030A020304" pitchFamily="18" charset="0"/>
                <a:cs typeface="Arial" panose="020B0604020202020204" pitchFamily="34" charset="0"/>
              </a:rPr>
              <a:t> 101 &amp; </a:t>
            </a:r>
            <a:r>
              <a:rPr lang="en-US" sz="1799" b="1" dirty="0">
                <a:latin typeface="Footlight MT Light" panose="0204060206030A020304" pitchFamily="18" charset="0"/>
                <a:cs typeface="Arial" panose="020B0604020202020204" pitchFamily="34" charset="0"/>
              </a:rPr>
              <a:t>GUID 101</a:t>
            </a:r>
            <a:r>
              <a:rPr lang="en-US" sz="1799" dirty="0">
                <a:latin typeface="Footlight MT Light" panose="0204060206030A020304" pitchFamily="18" charset="0"/>
                <a:cs typeface="Arial" panose="020B0604020202020204" pitchFamily="34" charset="0"/>
              </a:rPr>
              <a:t> in Fall</a:t>
            </a:r>
            <a:endParaRPr lang="en-US" sz="1000" dirty="0">
              <a:latin typeface="Footlight MT Light" panose="0204060206030A020304" pitchFamily="18" charset="0"/>
              <a:cs typeface="Arial" panose="020B0604020202020204" pitchFamily="34" charset="0"/>
            </a:endParaRPr>
          </a:p>
          <a:p>
            <a:pPr>
              <a:buFont typeface="Arial" panose="020B0604020202020204" pitchFamily="34" charset="0"/>
              <a:buChar char="•"/>
            </a:pPr>
            <a:r>
              <a:rPr lang="en-US" sz="1799" dirty="0">
                <a:latin typeface="Footlight MT Light" panose="0204060206030A020304" pitchFamily="18" charset="0"/>
                <a:cs typeface="Arial" panose="020B0604020202020204" pitchFamily="34" charset="0"/>
              </a:rPr>
              <a:t>Be committed to taking </a:t>
            </a:r>
            <a:r>
              <a:rPr lang="en-US" sz="1799" b="1" dirty="0">
                <a:latin typeface="Footlight MT Light" panose="0204060206030A020304" pitchFamily="18" charset="0"/>
                <a:cs typeface="Arial" panose="020B0604020202020204" pitchFamily="34" charset="0"/>
              </a:rPr>
              <a:t>ENGL 104</a:t>
            </a:r>
            <a:r>
              <a:rPr lang="en-US" sz="1799" dirty="0">
                <a:latin typeface="Footlight MT Light" panose="0204060206030A020304" pitchFamily="18" charset="0"/>
                <a:cs typeface="Arial" panose="020B0604020202020204" pitchFamily="34" charset="0"/>
              </a:rPr>
              <a:t> &amp; </a:t>
            </a:r>
            <a:r>
              <a:rPr lang="en-US" sz="1799" b="1" dirty="0">
                <a:latin typeface="Footlight MT Light" panose="0204060206030A020304" pitchFamily="18" charset="0"/>
                <a:cs typeface="Arial" panose="020B0604020202020204" pitchFamily="34" charset="0"/>
              </a:rPr>
              <a:t>GUID 107 </a:t>
            </a:r>
            <a:r>
              <a:rPr lang="en-US" sz="1799" dirty="0">
                <a:latin typeface="Footlight MT Light" panose="0204060206030A020304" pitchFamily="18" charset="0"/>
                <a:cs typeface="Arial" panose="020B0604020202020204" pitchFamily="34" charset="0"/>
              </a:rPr>
              <a:t>in Spring</a:t>
            </a:r>
            <a:endParaRPr lang="en-US" sz="1000" dirty="0">
              <a:latin typeface="Footlight MT Light" panose="0204060206030A020304" pitchFamily="18" charset="0"/>
              <a:cs typeface="Arial" panose="020B0604020202020204" pitchFamily="34" charset="0"/>
            </a:endParaRPr>
          </a:p>
          <a:p>
            <a:pPr>
              <a:buFont typeface="Arial" panose="020B0604020202020204" pitchFamily="34" charset="0"/>
              <a:buChar char="•"/>
            </a:pPr>
            <a:r>
              <a:rPr lang="en-US" sz="1799" dirty="0">
                <a:latin typeface="Footlight MT Light" panose="0204060206030A020304" pitchFamily="18" charset="0"/>
                <a:cs typeface="Arial" panose="020B0604020202020204" pitchFamily="34" charset="0"/>
              </a:rPr>
              <a:t>Have a desire to transfer to a four-year college or university</a:t>
            </a:r>
            <a:endParaRPr lang="en-US" sz="1000" dirty="0">
              <a:latin typeface="Footlight MT Light" panose="0204060206030A020304" pitchFamily="18" charset="0"/>
              <a:cs typeface="Arial" panose="020B0604020202020204" pitchFamily="34" charset="0"/>
            </a:endParaRPr>
          </a:p>
          <a:p>
            <a:pPr>
              <a:buFont typeface="Arial" panose="020B0604020202020204" pitchFamily="34" charset="0"/>
              <a:buChar char="•"/>
            </a:pPr>
            <a:r>
              <a:rPr lang="en-US" sz="1799" dirty="0">
                <a:latin typeface="Footlight MT Light" panose="0204060206030A020304" pitchFamily="18" charset="0"/>
                <a:cs typeface="Arial" panose="020B0604020202020204" pitchFamily="34" charset="0"/>
              </a:rPr>
              <a:t>Enroll in no more than 14 units, each semester, during the first year</a:t>
            </a:r>
          </a:p>
        </p:txBody>
      </p:sp>
      <p:sp>
        <p:nvSpPr>
          <p:cNvPr id="7" name="Rectangle 6">
            <a:extLst>
              <a:ext uri="{FF2B5EF4-FFF2-40B4-BE49-F238E27FC236}">
                <a16:creationId xmlns:a16="http://schemas.microsoft.com/office/drawing/2014/main" id="{AFE07E69-2E2F-4E98-90BF-F2D775ED8CBA}"/>
              </a:ext>
            </a:extLst>
          </p:cNvPr>
          <p:cNvSpPr/>
          <p:nvPr/>
        </p:nvSpPr>
        <p:spPr>
          <a:xfrm>
            <a:off x="450075" y="4852627"/>
            <a:ext cx="6253938" cy="13229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799" b="1" dirty="0">
                <a:solidFill>
                  <a:srgbClr val="000000"/>
                </a:solidFill>
                <a:latin typeface="Footlight MT Light" panose="0204060206030A020304" pitchFamily="18" charset="0"/>
              </a:rPr>
              <a:t>WHAT DO WE OFFER?</a:t>
            </a:r>
          </a:p>
          <a:p>
            <a:pPr algn="ctr"/>
            <a:endParaRPr lang="en-US" sz="800" dirty="0">
              <a:solidFill>
                <a:srgbClr val="000000"/>
              </a:solidFill>
              <a:latin typeface="Footlight MT Light" panose="0204060206030A020304" pitchFamily="18" charset="0"/>
            </a:endParaRPr>
          </a:p>
          <a:p>
            <a:pPr>
              <a:buFont typeface="Arial" panose="020B0604020202020204" pitchFamily="34" charset="0"/>
              <a:buChar char="•"/>
            </a:pPr>
            <a:r>
              <a:rPr lang="en-US" sz="1799" dirty="0">
                <a:solidFill>
                  <a:srgbClr val="000000"/>
                </a:solidFill>
                <a:latin typeface="Footlight MT Light" panose="0204060206030A020304" pitchFamily="18" charset="0"/>
              </a:rPr>
              <a:t>English and Guidance classes dedicated to Puente students only</a:t>
            </a:r>
            <a:endParaRPr lang="en-US" sz="800" dirty="0">
              <a:solidFill>
                <a:srgbClr val="000000"/>
              </a:solidFill>
              <a:latin typeface="Footlight MT Light" panose="0204060206030A020304" pitchFamily="18" charset="0"/>
            </a:endParaRPr>
          </a:p>
          <a:p>
            <a:pPr>
              <a:buFont typeface="Arial" panose="020B0604020202020204" pitchFamily="34" charset="0"/>
              <a:buChar char="•"/>
            </a:pPr>
            <a:r>
              <a:rPr lang="en-US" sz="1799" dirty="0">
                <a:solidFill>
                  <a:srgbClr val="000000"/>
                </a:solidFill>
                <a:latin typeface="Footlight MT Light" panose="0204060206030A020304" pitchFamily="18" charset="0"/>
              </a:rPr>
              <a:t>Ongoing academic and career counseling until transfer</a:t>
            </a:r>
            <a:endParaRPr lang="en-US" sz="800" dirty="0">
              <a:solidFill>
                <a:srgbClr val="000000"/>
              </a:solidFill>
              <a:latin typeface="Footlight MT Light" panose="0204060206030A020304" pitchFamily="18" charset="0"/>
            </a:endParaRPr>
          </a:p>
          <a:p>
            <a:pPr>
              <a:buFont typeface="Arial" panose="020B0604020202020204" pitchFamily="34" charset="0"/>
              <a:buChar char="•"/>
            </a:pPr>
            <a:r>
              <a:rPr lang="en-US" sz="1799" dirty="0">
                <a:solidFill>
                  <a:srgbClr val="000000"/>
                </a:solidFill>
                <a:latin typeface="Footlight MT Light" panose="0204060206030A020304" pitchFamily="18" charset="0"/>
              </a:rPr>
              <a:t>Mentoring, internship and community service opportunities</a:t>
            </a:r>
          </a:p>
        </p:txBody>
      </p:sp>
      <p:sp>
        <p:nvSpPr>
          <p:cNvPr id="9" name="Rectangle 8">
            <a:extLst>
              <a:ext uri="{FF2B5EF4-FFF2-40B4-BE49-F238E27FC236}">
                <a16:creationId xmlns:a16="http://schemas.microsoft.com/office/drawing/2014/main" id="{AA6CF79F-DDF1-4BEB-910E-172D033E2A78}"/>
              </a:ext>
            </a:extLst>
          </p:cNvPr>
          <p:cNvSpPr/>
          <p:nvPr/>
        </p:nvSpPr>
        <p:spPr>
          <a:xfrm>
            <a:off x="7542212" y="5514090"/>
            <a:ext cx="4258314" cy="922945"/>
          </a:xfrm>
          <a:prstGeom prst="rect">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799" b="1" dirty="0">
                <a:latin typeface="Open Sans"/>
              </a:rPr>
              <a:t>FOR MORE INFORMATION:</a:t>
            </a:r>
            <a:br>
              <a:rPr lang="en-US" sz="1799" b="1" dirty="0">
                <a:latin typeface="Open Sans"/>
              </a:rPr>
            </a:br>
            <a:r>
              <a:rPr lang="en-US" sz="1799" dirty="0">
                <a:latin typeface="Open Sans"/>
              </a:rPr>
              <a:t>Complete a </a:t>
            </a:r>
            <a:r>
              <a:rPr lang="en-US" sz="1799" dirty="0">
                <a:latin typeface="Ubuntu"/>
                <a:hlinkClick r:id="rId2">
                  <a:extLst>
                    <a:ext uri="{A12FA001-AC4F-418D-AE19-62706E023703}">
                      <ahyp:hlinkClr xmlns:ahyp="http://schemas.microsoft.com/office/drawing/2018/hyperlinkcolor" val="tx"/>
                    </a:ext>
                  </a:extLst>
                </a:hlinkClick>
              </a:rPr>
              <a:t>Student Interest Form </a:t>
            </a:r>
            <a:r>
              <a:rPr lang="en-US" sz="1799" dirty="0">
                <a:latin typeface="Ubuntu"/>
              </a:rPr>
              <a:t>(online)</a:t>
            </a:r>
            <a:br>
              <a:rPr lang="en-US" sz="1799" dirty="0">
                <a:latin typeface="Open Sans"/>
              </a:rPr>
            </a:br>
            <a:r>
              <a:rPr lang="en-US" sz="1799" b="1" dirty="0">
                <a:latin typeface="Open Sans"/>
              </a:rPr>
              <a:t>Email: </a:t>
            </a:r>
            <a:r>
              <a:rPr lang="en-US" sz="1799" b="1" dirty="0">
                <a:latin typeface="Ubuntu"/>
              </a:rPr>
              <a:t>Richard.Alvarez@vvc.edu </a:t>
            </a:r>
            <a:r>
              <a:rPr lang="en-US" sz="1799" dirty="0">
                <a:latin typeface="Ubuntu"/>
              </a:rPr>
              <a:t> </a:t>
            </a:r>
          </a:p>
        </p:txBody>
      </p:sp>
      <p:sp>
        <p:nvSpPr>
          <p:cNvPr id="10" name="Title 1">
            <a:extLst>
              <a:ext uri="{FF2B5EF4-FFF2-40B4-BE49-F238E27FC236}">
                <a16:creationId xmlns:a16="http://schemas.microsoft.com/office/drawing/2014/main" id="{BB83545B-574A-415F-912F-DAEBB7FF0D0F}"/>
              </a:ext>
            </a:extLst>
          </p:cNvPr>
          <p:cNvSpPr txBox="1">
            <a:spLocks/>
          </p:cNvSpPr>
          <p:nvPr/>
        </p:nvSpPr>
        <p:spPr>
          <a:xfrm>
            <a:off x="412815" y="373489"/>
            <a:ext cx="2252598" cy="921911"/>
          </a:xfrm>
          <a:prstGeom prst="rect">
            <a:avLst/>
          </a:prstGeom>
        </p:spPr>
        <p:txBody>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Copperplate Gothic Bold" panose="020E0705020206020404" pitchFamily="34" charset="0"/>
              </a:rPr>
              <a:t>Puente</a:t>
            </a:r>
          </a:p>
        </p:txBody>
      </p:sp>
      <p:pic>
        <p:nvPicPr>
          <p:cNvPr id="11" name="Content Placeholder 3">
            <a:extLst>
              <a:ext uri="{FF2B5EF4-FFF2-40B4-BE49-F238E27FC236}">
                <a16:creationId xmlns:a16="http://schemas.microsoft.com/office/drawing/2014/main" id="{7082ED11-F9A8-4EB8-BD04-0A7DA93F73E3}"/>
              </a:ext>
            </a:extLst>
          </p:cNvPr>
          <p:cNvPicPr>
            <a:picLocks noChangeAspect="1"/>
          </p:cNvPicPr>
          <p:nvPr/>
        </p:nvPicPr>
        <p:blipFill>
          <a:blip r:embed="rId3">
            <a:alphaModFix amt="15000"/>
          </a:blip>
          <a:stretch>
            <a:fillRect/>
          </a:stretch>
        </p:blipFill>
        <p:spPr>
          <a:xfrm>
            <a:off x="6032" y="2052833"/>
            <a:ext cx="11172296" cy="2690952"/>
          </a:xfrm>
          <a:prstGeom prst="rect">
            <a:avLst/>
          </a:prstGeom>
        </p:spPr>
      </p:pic>
    </p:spTree>
    <p:extLst>
      <p:ext uri="{BB962C8B-B14F-4D97-AF65-F5344CB8AC3E}">
        <p14:creationId xmlns:p14="http://schemas.microsoft.com/office/powerpoint/2010/main" val="304793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0C59B-D3F1-46AF-B3D4-A1CC687D1EFF}"/>
              </a:ext>
            </a:extLst>
          </p:cNvPr>
          <p:cNvSpPr txBox="1">
            <a:spLocks/>
          </p:cNvSpPr>
          <p:nvPr/>
        </p:nvSpPr>
        <p:spPr>
          <a:xfrm>
            <a:off x="303212" y="304800"/>
            <a:ext cx="8909366" cy="747295"/>
          </a:xfrm>
          <a:prstGeom prst="rect">
            <a:avLst/>
          </a:prstGeom>
        </p:spPr>
        <p:txBody>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Copperplate Gothic Bold" panose="020E0705020206020404" pitchFamily="34" charset="0"/>
              </a:rPr>
              <a:t>Transfer Center</a:t>
            </a:r>
          </a:p>
        </p:txBody>
      </p:sp>
      <p:sp>
        <p:nvSpPr>
          <p:cNvPr id="8" name="Rectangle 7">
            <a:extLst>
              <a:ext uri="{FF2B5EF4-FFF2-40B4-BE49-F238E27FC236}">
                <a16:creationId xmlns:a16="http://schemas.microsoft.com/office/drawing/2014/main" id="{729ACDFE-5B21-4E05-9A5C-3508D6037E6C}"/>
              </a:ext>
            </a:extLst>
          </p:cNvPr>
          <p:cNvSpPr/>
          <p:nvPr/>
        </p:nvSpPr>
        <p:spPr>
          <a:xfrm>
            <a:off x="379413" y="5369139"/>
            <a:ext cx="4343400" cy="923330"/>
          </a:xfrm>
          <a:prstGeom prst="rect">
            <a:avLst/>
          </a:prstGeom>
        </p:spPr>
        <p:txBody>
          <a:bodyPr wrap="square">
            <a:spAutoFit/>
          </a:bodyPr>
          <a:lstStyle/>
          <a:p>
            <a:pPr algn="ctr"/>
            <a:r>
              <a:rPr lang="en-US" dirty="0">
                <a:solidFill>
                  <a:srgbClr val="000000"/>
                </a:solidFill>
                <a:latin typeface="+mj-lt"/>
              </a:rPr>
              <a:t>Receive text messages about transfer events/activities. </a:t>
            </a:r>
            <a:br>
              <a:rPr lang="en-US" dirty="0">
                <a:solidFill>
                  <a:srgbClr val="000000"/>
                </a:solidFill>
                <a:latin typeface="+mj-lt"/>
              </a:rPr>
            </a:br>
            <a:r>
              <a:rPr lang="en-US" dirty="0">
                <a:solidFill>
                  <a:srgbClr val="000000"/>
                </a:solidFill>
                <a:latin typeface="+mj-lt"/>
              </a:rPr>
              <a:t>Text @</a:t>
            </a:r>
            <a:r>
              <a:rPr lang="en-US" dirty="0" err="1">
                <a:solidFill>
                  <a:srgbClr val="000000"/>
                </a:solidFill>
                <a:latin typeface="+mj-lt"/>
              </a:rPr>
              <a:t>vvctransf</a:t>
            </a:r>
            <a:r>
              <a:rPr lang="en-US" dirty="0">
                <a:solidFill>
                  <a:srgbClr val="000000"/>
                </a:solidFill>
                <a:latin typeface="+mj-lt"/>
              </a:rPr>
              <a:t> to this number: 81010</a:t>
            </a:r>
            <a:endParaRPr lang="en-US" b="0" i="0" dirty="0">
              <a:solidFill>
                <a:srgbClr val="000000"/>
              </a:solidFill>
              <a:effectLst/>
              <a:latin typeface="+mj-lt"/>
            </a:endParaRPr>
          </a:p>
        </p:txBody>
      </p:sp>
      <p:pic>
        <p:nvPicPr>
          <p:cNvPr id="9" name="Picture 8">
            <a:extLst>
              <a:ext uri="{FF2B5EF4-FFF2-40B4-BE49-F238E27FC236}">
                <a16:creationId xmlns:a16="http://schemas.microsoft.com/office/drawing/2014/main" id="{50A38B59-5F4C-4BA6-A8F1-799751AE4ED9}"/>
              </a:ext>
            </a:extLst>
          </p:cNvPr>
          <p:cNvPicPr>
            <a:picLocks noChangeAspect="1"/>
          </p:cNvPicPr>
          <p:nvPr/>
        </p:nvPicPr>
        <p:blipFill>
          <a:blip r:embed="rId2"/>
          <a:stretch>
            <a:fillRect/>
          </a:stretch>
        </p:blipFill>
        <p:spPr>
          <a:xfrm>
            <a:off x="5015887" y="238338"/>
            <a:ext cx="7199738" cy="5105401"/>
          </a:xfrm>
          <a:prstGeom prst="rect">
            <a:avLst/>
          </a:prstGeom>
        </p:spPr>
      </p:pic>
      <p:pic>
        <p:nvPicPr>
          <p:cNvPr id="10" name="Picture 9">
            <a:extLst>
              <a:ext uri="{FF2B5EF4-FFF2-40B4-BE49-F238E27FC236}">
                <a16:creationId xmlns:a16="http://schemas.microsoft.com/office/drawing/2014/main" id="{E7DD9CD9-FDBC-492A-8FC7-6037039DE75C}"/>
              </a:ext>
            </a:extLst>
          </p:cNvPr>
          <p:cNvPicPr>
            <a:picLocks noChangeAspect="1"/>
          </p:cNvPicPr>
          <p:nvPr/>
        </p:nvPicPr>
        <p:blipFill>
          <a:blip r:embed="rId3"/>
          <a:stretch>
            <a:fillRect/>
          </a:stretch>
        </p:blipFill>
        <p:spPr>
          <a:xfrm>
            <a:off x="270248" y="1226907"/>
            <a:ext cx="2395164" cy="3678023"/>
          </a:xfrm>
          <a:prstGeom prst="rect">
            <a:avLst/>
          </a:prstGeom>
        </p:spPr>
      </p:pic>
      <p:pic>
        <p:nvPicPr>
          <p:cNvPr id="11" name="Picture 10">
            <a:extLst>
              <a:ext uri="{FF2B5EF4-FFF2-40B4-BE49-F238E27FC236}">
                <a16:creationId xmlns:a16="http://schemas.microsoft.com/office/drawing/2014/main" id="{B3EAECC0-D9E8-439A-87F0-B8BEE6A579CC}"/>
              </a:ext>
            </a:extLst>
          </p:cNvPr>
          <p:cNvPicPr>
            <a:picLocks noChangeAspect="1"/>
          </p:cNvPicPr>
          <p:nvPr/>
        </p:nvPicPr>
        <p:blipFill rotWithShape="1">
          <a:blip r:embed="rId4"/>
          <a:srcRect t="-1" b="17673"/>
          <a:stretch/>
        </p:blipFill>
        <p:spPr>
          <a:xfrm>
            <a:off x="2790819" y="1322443"/>
            <a:ext cx="2112758" cy="3581400"/>
          </a:xfrm>
          <a:prstGeom prst="rect">
            <a:avLst/>
          </a:prstGeom>
        </p:spPr>
      </p:pic>
      <p:sp>
        <p:nvSpPr>
          <p:cNvPr id="15" name="TextBox 14">
            <a:extLst>
              <a:ext uri="{FF2B5EF4-FFF2-40B4-BE49-F238E27FC236}">
                <a16:creationId xmlns:a16="http://schemas.microsoft.com/office/drawing/2014/main" id="{614BA907-0564-4D3B-B193-63DD4F921984}"/>
              </a:ext>
            </a:extLst>
          </p:cNvPr>
          <p:cNvSpPr txBox="1"/>
          <p:nvPr/>
        </p:nvSpPr>
        <p:spPr>
          <a:xfrm>
            <a:off x="7694612" y="5486400"/>
            <a:ext cx="3511234" cy="923330"/>
          </a:xfrm>
          <a:prstGeom prst="rect">
            <a:avLst/>
          </a:prstGeom>
          <a:solidFill>
            <a:schemeClr val="bg1"/>
          </a:solidFill>
          <a:ln w="38100">
            <a:solidFill>
              <a:schemeClr val="tx1"/>
            </a:solidFill>
          </a:ln>
        </p:spPr>
        <p:txBody>
          <a:bodyPr wrap="square">
            <a:spAutoFit/>
          </a:bodyPr>
          <a:lstStyle/>
          <a:p>
            <a:pPr algn="l"/>
            <a:r>
              <a:rPr lang="fr-FR" b="1" i="0" dirty="0">
                <a:effectLst/>
                <a:latin typeface="Footlight MT Light" panose="0204060206030A020304" pitchFamily="18" charset="0"/>
              </a:rPr>
              <a:t>Contact:</a:t>
            </a:r>
          </a:p>
          <a:p>
            <a:pPr algn="l"/>
            <a:r>
              <a:rPr lang="fr-FR" b="1" i="0" dirty="0">
                <a:effectLst/>
                <a:latin typeface="Footlight MT Light" panose="0204060206030A020304" pitchFamily="18" charset="0"/>
              </a:rPr>
              <a:t>Phone: 760-245-4271 ext. 2139</a:t>
            </a:r>
          </a:p>
          <a:p>
            <a:pPr algn="l"/>
            <a:r>
              <a:rPr lang="fr-FR" b="1" i="0" u="none" strike="noStrike" dirty="0">
                <a:effectLst/>
                <a:latin typeface="Footlight MT Light" panose="0204060206030A020304" pitchFamily="18" charset="0"/>
                <a:hlinkClick r:id="rId5">
                  <a:extLst>
                    <a:ext uri="{A12FA001-AC4F-418D-AE19-62706E023703}">
                      <ahyp:hlinkClr xmlns:ahyp="http://schemas.microsoft.com/office/drawing/2018/hyperlinkcolor" val="tx"/>
                    </a:ext>
                  </a:extLst>
                </a:hlinkClick>
              </a:rPr>
              <a:t>Email: </a:t>
            </a:r>
            <a:r>
              <a:rPr lang="fr-FR" b="1" dirty="0">
                <a:latin typeface="Footlight MT Light" panose="0204060206030A020304" pitchFamily="18" charset="0"/>
                <a:hlinkClick r:id="rId5">
                  <a:extLst>
                    <a:ext uri="{A12FA001-AC4F-418D-AE19-62706E023703}">
                      <ahyp:hlinkClr xmlns:ahyp="http://schemas.microsoft.com/office/drawing/2018/hyperlinkcolor" val="tx"/>
                    </a:ext>
                  </a:extLst>
                </a:hlinkClick>
              </a:rPr>
              <a:t>tansfer</a:t>
            </a:r>
            <a:r>
              <a:rPr lang="fr-FR" b="1" i="0" u="none" strike="noStrike" dirty="0">
                <a:effectLst/>
                <a:latin typeface="Footlight MT Light" panose="0204060206030A020304" pitchFamily="18" charset="0"/>
                <a:hlinkClick r:id="rId5">
                  <a:extLst>
                    <a:ext uri="{A12FA001-AC4F-418D-AE19-62706E023703}">
                      <ahyp:hlinkClr xmlns:ahyp="http://schemas.microsoft.com/office/drawing/2018/hyperlinkcolor" val="tx"/>
                    </a:ext>
                  </a:extLst>
                </a:hlinkClick>
              </a:rPr>
              <a:t>@vvc.edu</a:t>
            </a:r>
            <a:endParaRPr lang="fr-FR" b="1" i="0" dirty="0">
              <a:effectLst/>
              <a:latin typeface="Footlight MT Light" panose="0204060206030A020304" pitchFamily="18" charset="0"/>
            </a:endParaRPr>
          </a:p>
        </p:txBody>
      </p:sp>
    </p:spTree>
    <p:extLst>
      <p:ext uri="{BB962C8B-B14F-4D97-AF65-F5344CB8AC3E}">
        <p14:creationId xmlns:p14="http://schemas.microsoft.com/office/powerpoint/2010/main" val="192386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42DCE2E-0F71-4702-BE1D-2CAB5113D6BE}"/>
              </a:ext>
            </a:extLst>
          </p:cNvPr>
          <p:cNvSpPr txBox="1">
            <a:spLocks/>
          </p:cNvSpPr>
          <p:nvPr/>
        </p:nvSpPr>
        <p:spPr>
          <a:xfrm>
            <a:off x="227012" y="399514"/>
            <a:ext cx="7543800" cy="685800"/>
          </a:xfrm>
          <a:prstGeom prst="rect">
            <a:avLst/>
          </a:prstGeom>
        </p:spPr>
        <p:txBody>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latin typeface="Copperplate Gothic Bold" panose="020E0705020206020404" pitchFamily="34" charset="0"/>
              </a:rPr>
              <a:t>Veterans Resource Center</a:t>
            </a:r>
          </a:p>
        </p:txBody>
      </p:sp>
      <p:sp>
        <p:nvSpPr>
          <p:cNvPr id="5" name="Rectangle 4">
            <a:extLst>
              <a:ext uri="{FF2B5EF4-FFF2-40B4-BE49-F238E27FC236}">
                <a16:creationId xmlns:a16="http://schemas.microsoft.com/office/drawing/2014/main" id="{64CE5CFB-12CF-490A-8DF1-8006A6B11EB1}"/>
              </a:ext>
            </a:extLst>
          </p:cNvPr>
          <p:cNvSpPr/>
          <p:nvPr/>
        </p:nvSpPr>
        <p:spPr>
          <a:xfrm>
            <a:off x="455612" y="3776764"/>
            <a:ext cx="2781300" cy="2277547"/>
          </a:xfrm>
          <a:prstGeom prst="rect">
            <a:avLst/>
          </a:prstGeom>
        </p:spPr>
        <p:txBody>
          <a:bodyPr wrap="square">
            <a:spAutoFit/>
          </a:bodyPr>
          <a:lstStyle/>
          <a:p>
            <a:pPr>
              <a:spcAft>
                <a:spcPts val="600"/>
              </a:spcAft>
              <a:buFont typeface="Arial" panose="020B0604020202020204" pitchFamily="34" charset="0"/>
              <a:buChar char="•"/>
            </a:pPr>
            <a:r>
              <a:rPr lang="en-US" sz="1600" dirty="0">
                <a:latin typeface="Footlight MT Light" panose="0204060206030A020304" pitchFamily="18" charset="0"/>
              </a:rPr>
              <a:t>Academic Counseling</a:t>
            </a:r>
          </a:p>
          <a:p>
            <a:pPr>
              <a:spcAft>
                <a:spcPts val="600"/>
              </a:spcAft>
              <a:buFont typeface="Arial" panose="020B0604020202020204" pitchFamily="34" charset="0"/>
              <a:buChar char="•"/>
            </a:pPr>
            <a:r>
              <a:rPr lang="en-US" sz="1600" dirty="0">
                <a:latin typeface="Footlight MT Light" panose="0204060206030A020304" pitchFamily="18" charset="0"/>
              </a:rPr>
              <a:t>Computer Lab</a:t>
            </a:r>
          </a:p>
          <a:p>
            <a:pPr>
              <a:spcAft>
                <a:spcPts val="600"/>
              </a:spcAft>
              <a:buFont typeface="Arial" panose="020B0604020202020204" pitchFamily="34" charset="0"/>
              <a:buChar char="•"/>
            </a:pPr>
            <a:r>
              <a:rPr lang="en-US" sz="1600" dirty="0">
                <a:latin typeface="Footlight MT Light" panose="0204060206030A020304" pitchFamily="18" charset="0"/>
              </a:rPr>
              <a:t>GI Bill® Applications/Process</a:t>
            </a:r>
          </a:p>
          <a:p>
            <a:pPr>
              <a:spcAft>
                <a:spcPts val="600"/>
              </a:spcAft>
              <a:buFont typeface="Arial" panose="020B0604020202020204" pitchFamily="34" charset="0"/>
              <a:buChar char="•"/>
            </a:pPr>
            <a:r>
              <a:rPr lang="en-US" sz="1600" dirty="0">
                <a:latin typeface="Footlight MT Light" panose="0204060206030A020304" pitchFamily="18" charset="0"/>
              </a:rPr>
              <a:t>Quiet Study Environment</a:t>
            </a:r>
          </a:p>
          <a:p>
            <a:pPr>
              <a:spcAft>
                <a:spcPts val="600"/>
              </a:spcAft>
              <a:buFont typeface="Arial" panose="020B0604020202020204" pitchFamily="34" charset="0"/>
              <a:buChar char="•"/>
            </a:pPr>
            <a:r>
              <a:rPr lang="en-US" sz="1600" dirty="0">
                <a:latin typeface="Footlight MT Light" panose="0204060206030A020304" pitchFamily="18" charset="0"/>
              </a:rPr>
              <a:t>VVC Enrollment Assistance</a:t>
            </a:r>
          </a:p>
          <a:p>
            <a:pPr>
              <a:spcAft>
                <a:spcPts val="600"/>
              </a:spcAft>
              <a:buFont typeface="Arial" panose="020B0604020202020204" pitchFamily="34" charset="0"/>
              <a:buChar char="•"/>
            </a:pPr>
            <a:r>
              <a:rPr lang="en-US" sz="1600" dirty="0">
                <a:latin typeface="Footlight MT Light" panose="0204060206030A020304" pitchFamily="18" charset="0"/>
              </a:rPr>
              <a:t>Guest Speakers/Orientations</a:t>
            </a:r>
          </a:p>
          <a:p>
            <a:pPr>
              <a:spcAft>
                <a:spcPts val="600"/>
              </a:spcAft>
              <a:buFont typeface="Arial" panose="020B0604020202020204" pitchFamily="34" charset="0"/>
              <a:buChar char="•"/>
            </a:pPr>
            <a:r>
              <a:rPr lang="en-US" sz="1600" dirty="0">
                <a:latin typeface="Footlight MT Light" panose="0204060206030A020304" pitchFamily="18" charset="0"/>
              </a:rPr>
              <a:t>Copier/Printer Available</a:t>
            </a:r>
          </a:p>
        </p:txBody>
      </p:sp>
      <p:sp>
        <p:nvSpPr>
          <p:cNvPr id="7" name="Rectangle 6">
            <a:extLst>
              <a:ext uri="{FF2B5EF4-FFF2-40B4-BE49-F238E27FC236}">
                <a16:creationId xmlns:a16="http://schemas.microsoft.com/office/drawing/2014/main" id="{F6F0E609-D406-492E-9511-9A78B7F2CC25}"/>
              </a:ext>
            </a:extLst>
          </p:cNvPr>
          <p:cNvSpPr/>
          <p:nvPr/>
        </p:nvSpPr>
        <p:spPr>
          <a:xfrm>
            <a:off x="7542212" y="4648200"/>
            <a:ext cx="4040187" cy="1599797"/>
          </a:xfrm>
          <a:prstGeom prst="rect">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1799" b="1" dirty="0">
                <a:latin typeface="Footlight MT Light" panose="0204060206030A020304" pitchFamily="18" charset="0"/>
              </a:rPr>
              <a:t>Contact:</a:t>
            </a:r>
            <a:br>
              <a:rPr lang="en-US" sz="1799" b="1" dirty="0">
                <a:latin typeface="Footlight MT Light" panose="0204060206030A020304" pitchFamily="18" charset="0"/>
              </a:rPr>
            </a:br>
            <a:r>
              <a:rPr lang="en-US" sz="1799" b="1" dirty="0">
                <a:latin typeface="Footlight MT Light" panose="0204060206030A020304" pitchFamily="18" charset="0"/>
              </a:rPr>
              <a:t>Phone: (760) 245-4271 extension 2245</a:t>
            </a:r>
          </a:p>
          <a:p>
            <a:r>
              <a:rPr lang="en-US" sz="1799" b="1" dirty="0">
                <a:latin typeface="Footlight MT Light" panose="0204060206030A020304" pitchFamily="18" charset="0"/>
              </a:rPr>
              <a:t>Email: </a:t>
            </a:r>
            <a:r>
              <a:rPr lang="en-US" sz="1799" b="1" dirty="0">
                <a:latin typeface="Footlight MT Light" panose="0204060206030A020304" pitchFamily="18" charset="0"/>
                <a:hlinkClick r:id="rId2"/>
              </a:rPr>
              <a:t>Va.gibill@vvc.edu</a:t>
            </a:r>
            <a:endParaRPr lang="en-US" sz="1799" b="1" dirty="0">
              <a:latin typeface="Footlight MT Light" panose="0204060206030A020304" pitchFamily="18" charset="0"/>
            </a:endParaRPr>
          </a:p>
          <a:p>
            <a:endParaRPr lang="en-US" sz="800" b="1" dirty="0">
              <a:latin typeface="Footlight MT Light" panose="0204060206030A020304" pitchFamily="18" charset="0"/>
            </a:endParaRPr>
          </a:p>
          <a:p>
            <a:r>
              <a:rPr lang="en-US" sz="1799" b="1" dirty="0">
                <a:latin typeface="Footlight MT Light" panose="0204060206030A020304" pitchFamily="18" charset="0"/>
              </a:rPr>
              <a:t>For VA related questions go to:</a:t>
            </a:r>
          </a:p>
          <a:p>
            <a:r>
              <a:rPr lang="en-US" sz="1799" b="1" dirty="0">
                <a:latin typeface="Footlight MT Light" panose="0204060206030A020304" pitchFamily="18" charset="0"/>
              </a:rPr>
              <a:t>https://www.va.gov/</a:t>
            </a:r>
          </a:p>
        </p:txBody>
      </p:sp>
      <p:sp>
        <p:nvSpPr>
          <p:cNvPr id="9" name="Rectangle 8">
            <a:extLst>
              <a:ext uri="{FF2B5EF4-FFF2-40B4-BE49-F238E27FC236}">
                <a16:creationId xmlns:a16="http://schemas.microsoft.com/office/drawing/2014/main" id="{7E86A3DF-1668-40E7-9E26-2D281C79D5D1}"/>
              </a:ext>
            </a:extLst>
          </p:cNvPr>
          <p:cNvSpPr/>
          <p:nvPr/>
        </p:nvSpPr>
        <p:spPr>
          <a:xfrm>
            <a:off x="669924" y="1635543"/>
            <a:ext cx="8991600" cy="830997"/>
          </a:xfrm>
          <a:prstGeom prst="rect">
            <a:avLst/>
          </a:prstGeom>
        </p:spPr>
        <p:txBody>
          <a:bodyPr wrap="square">
            <a:spAutoFit/>
          </a:bodyPr>
          <a:lstStyle/>
          <a:p>
            <a:pPr algn="ctr">
              <a:spcAft>
                <a:spcPts val="600"/>
              </a:spcAft>
            </a:pPr>
            <a:r>
              <a:rPr lang="en-US" sz="2400" b="1" dirty="0">
                <a:latin typeface="Footlight MT Light" panose="0204060206030A020304" pitchFamily="18" charset="0"/>
              </a:rPr>
              <a:t>Victor Valley College welcomes all student veterans, active duty military members, and VA dependents with varying educational goals.</a:t>
            </a:r>
          </a:p>
        </p:txBody>
      </p:sp>
      <p:sp>
        <p:nvSpPr>
          <p:cNvPr id="11" name="TextBox 10">
            <a:extLst>
              <a:ext uri="{FF2B5EF4-FFF2-40B4-BE49-F238E27FC236}">
                <a16:creationId xmlns:a16="http://schemas.microsoft.com/office/drawing/2014/main" id="{CF16B8A7-40D0-4B11-9E24-E91C7E5E4B48}"/>
              </a:ext>
            </a:extLst>
          </p:cNvPr>
          <p:cNvSpPr txBox="1"/>
          <p:nvPr/>
        </p:nvSpPr>
        <p:spPr>
          <a:xfrm>
            <a:off x="303212" y="2935791"/>
            <a:ext cx="9828212" cy="400110"/>
          </a:xfrm>
          <a:prstGeom prst="rect">
            <a:avLst/>
          </a:prstGeom>
          <a:noFill/>
          <a:ln w="38100">
            <a:solidFill>
              <a:schemeClr val="accent2"/>
            </a:solidFill>
            <a:prstDash val="solid"/>
          </a:ln>
        </p:spPr>
        <p:txBody>
          <a:bodyPr wrap="square">
            <a:spAutoFit/>
          </a:bodyPr>
          <a:lstStyle/>
          <a:p>
            <a:r>
              <a:rPr lang="en-US" sz="2000" i="0" dirty="0">
                <a:solidFill>
                  <a:srgbClr val="000000"/>
                </a:solidFill>
                <a:effectLst/>
                <a:latin typeface="Copperplate Gothic Bold" panose="020E0705020206020404" pitchFamily="34" charset="0"/>
              </a:rPr>
              <a:t>Counseling &amp; Tutoring Services have moved to an online platform</a:t>
            </a:r>
            <a:endParaRPr lang="en-US" sz="2000" dirty="0">
              <a:latin typeface="Copperplate Gothic Bold" panose="020E0705020206020404" pitchFamily="34" charset="0"/>
            </a:endParaRPr>
          </a:p>
        </p:txBody>
      </p:sp>
      <p:sp>
        <p:nvSpPr>
          <p:cNvPr id="13" name="Rectangle 12">
            <a:extLst>
              <a:ext uri="{FF2B5EF4-FFF2-40B4-BE49-F238E27FC236}">
                <a16:creationId xmlns:a16="http://schemas.microsoft.com/office/drawing/2014/main" id="{02C5746B-5BA5-4792-8318-9E16544C120D}"/>
              </a:ext>
            </a:extLst>
          </p:cNvPr>
          <p:cNvSpPr/>
          <p:nvPr/>
        </p:nvSpPr>
        <p:spPr>
          <a:xfrm>
            <a:off x="3427412" y="3776764"/>
            <a:ext cx="3771900" cy="1954381"/>
          </a:xfrm>
          <a:prstGeom prst="rect">
            <a:avLst/>
          </a:prstGeom>
        </p:spPr>
        <p:txBody>
          <a:bodyPr wrap="square">
            <a:spAutoFit/>
          </a:bodyPr>
          <a:lstStyle/>
          <a:p>
            <a:pPr>
              <a:spcAft>
                <a:spcPts val="600"/>
              </a:spcAft>
              <a:buFont typeface="Arial" panose="020B0604020202020204" pitchFamily="34" charset="0"/>
              <a:buChar char="•"/>
            </a:pPr>
            <a:r>
              <a:rPr lang="en-US" sz="1600" dirty="0">
                <a:latin typeface="Footlight MT Light" panose="0204060206030A020304" pitchFamily="18" charset="0"/>
              </a:rPr>
              <a:t>Financial Aid Assistance</a:t>
            </a:r>
          </a:p>
          <a:p>
            <a:pPr>
              <a:spcAft>
                <a:spcPts val="600"/>
              </a:spcAft>
              <a:buFont typeface="Arial" panose="020B0604020202020204" pitchFamily="34" charset="0"/>
              <a:buChar char="•"/>
            </a:pPr>
            <a:r>
              <a:rPr lang="en-US" sz="1600" dirty="0">
                <a:latin typeface="Footlight MT Light" panose="0204060206030A020304" pitchFamily="18" charset="0"/>
              </a:rPr>
              <a:t>Wi-Fi</a:t>
            </a:r>
          </a:p>
          <a:p>
            <a:pPr>
              <a:spcAft>
                <a:spcPts val="600"/>
              </a:spcAft>
              <a:buFont typeface="Arial" panose="020B0604020202020204" pitchFamily="34" charset="0"/>
              <a:buChar char="•"/>
            </a:pPr>
            <a:r>
              <a:rPr lang="en-US" sz="1600" dirty="0">
                <a:latin typeface="Footlight MT Light" panose="0204060206030A020304" pitchFamily="18" charset="0"/>
              </a:rPr>
              <a:t>Small Library</a:t>
            </a:r>
          </a:p>
          <a:p>
            <a:pPr>
              <a:spcAft>
                <a:spcPts val="600"/>
              </a:spcAft>
              <a:buFont typeface="Arial" panose="020B0604020202020204" pitchFamily="34" charset="0"/>
              <a:buChar char="•"/>
            </a:pPr>
            <a:r>
              <a:rPr lang="en-US" sz="1600" dirty="0">
                <a:latin typeface="Footlight MT Light" panose="0204060206030A020304" pitchFamily="18" charset="0"/>
              </a:rPr>
              <a:t>Friendly VA Work-Study Staff</a:t>
            </a:r>
          </a:p>
          <a:p>
            <a:pPr>
              <a:spcAft>
                <a:spcPts val="600"/>
              </a:spcAft>
              <a:buFont typeface="Arial" panose="020B0604020202020204" pitchFamily="34" charset="0"/>
              <a:buChar char="•"/>
            </a:pPr>
            <a:r>
              <a:rPr lang="en-US" sz="1600" dirty="0">
                <a:latin typeface="Footlight MT Light" panose="0204060206030A020304" pitchFamily="18" charset="0"/>
              </a:rPr>
              <a:t>Veterans Literature</a:t>
            </a:r>
          </a:p>
          <a:p>
            <a:pPr>
              <a:spcAft>
                <a:spcPts val="600"/>
              </a:spcAft>
              <a:buFont typeface="Arial" panose="020B0604020202020204" pitchFamily="34" charset="0"/>
              <a:buChar char="•"/>
            </a:pPr>
            <a:r>
              <a:rPr lang="en-US" sz="1600" dirty="0">
                <a:latin typeface="Footlight MT Light" panose="0204060206030A020304" pitchFamily="18" charset="0"/>
              </a:rPr>
              <a:t>Tutoring Services Available</a:t>
            </a:r>
            <a:endParaRPr lang="en-US" sz="1600" i="0" dirty="0">
              <a:effectLst/>
              <a:latin typeface="Footlight MT Light" panose="0204060206030A020304" pitchFamily="18" charset="0"/>
            </a:endParaRPr>
          </a:p>
        </p:txBody>
      </p:sp>
      <p:pic>
        <p:nvPicPr>
          <p:cNvPr id="18" name="Picture 17">
            <a:extLst>
              <a:ext uri="{FF2B5EF4-FFF2-40B4-BE49-F238E27FC236}">
                <a16:creationId xmlns:a16="http://schemas.microsoft.com/office/drawing/2014/main" id="{84E7948C-395C-40ED-9922-7C852BEE39F5}"/>
              </a:ext>
            </a:extLst>
          </p:cNvPr>
          <p:cNvPicPr>
            <a:picLocks noChangeAspect="1"/>
          </p:cNvPicPr>
          <p:nvPr/>
        </p:nvPicPr>
        <p:blipFill rotWithShape="1">
          <a:blip r:embed="rId3">
            <a:alphaModFix amt="9000"/>
          </a:blip>
          <a:srcRect r="44099" b="36842"/>
          <a:stretch/>
        </p:blipFill>
        <p:spPr>
          <a:xfrm>
            <a:off x="227012" y="880474"/>
            <a:ext cx="9379706" cy="5792580"/>
          </a:xfrm>
          <a:prstGeom prst="rect">
            <a:avLst/>
          </a:prstGeom>
        </p:spPr>
      </p:pic>
    </p:spTree>
    <p:extLst>
      <p:ext uri="{BB962C8B-B14F-4D97-AF65-F5344CB8AC3E}">
        <p14:creationId xmlns:p14="http://schemas.microsoft.com/office/powerpoint/2010/main" val="217469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052FCD-6DC8-441A-A654-7F133F9DD3C6}"/>
              </a:ext>
            </a:extLst>
          </p:cNvPr>
          <p:cNvSpPr txBox="1"/>
          <p:nvPr/>
        </p:nvSpPr>
        <p:spPr>
          <a:xfrm>
            <a:off x="912812" y="5257800"/>
            <a:ext cx="5410200" cy="1200329"/>
          </a:xfrm>
          <a:prstGeom prst="rect">
            <a:avLst/>
          </a:prstGeom>
          <a:noFill/>
        </p:spPr>
        <p:txBody>
          <a:bodyPr wrap="square">
            <a:spAutoFit/>
          </a:bodyPr>
          <a:lstStyle/>
          <a:p>
            <a:r>
              <a:rPr lang="en-US" dirty="0">
                <a:hlinkClick r:id="rId2"/>
              </a:rPr>
              <a:t>https://cccconfer.zoom.us/recording/play/oBSt_vcy37W3ZRrFi62JqTc153ehSpwpKvLhQ_ZpX9j4iRhwbXtjJWNf8IacaWQS?autoplay=true</a:t>
            </a:r>
            <a:endParaRPr lang="en-US" dirty="0"/>
          </a:p>
          <a:p>
            <a:endParaRPr lang="en-US" dirty="0"/>
          </a:p>
        </p:txBody>
      </p:sp>
      <p:sp>
        <p:nvSpPr>
          <p:cNvPr id="5" name="Title 1">
            <a:extLst>
              <a:ext uri="{FF2B5EF4-FFF2-40B4-BE49-F238E27FC236}">
                <a16:creationId xmlns:a16="http://schemas.microsoft.com/office/drawing/2014/main" id="{2BEFCEA1-0892-47E5-BD4B-C922FCDFE992}"/>
              </a:ext>
            </a:extLst>
          </p:cNvPr>
          <p:cNvSpPr txBox="1">
            <a:spLocks/>
          </p:cNvSpPr>
          <p:nvPr/>
        </p:nvSpPr>
        <p:spPr>
          <a:xfrm>
            <a:off x="379412" y="457200"/>
            <a:ext cx="8991600" cy="685800"/>
          </a:xfrm>
          <a:prstGeom prst="rect">
            <a:avLst/>
          </a:prstGeom>
        </p:spPr>
        <p:txBody>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Copperplate Gothic Bold" panose="020E0705020206020404" pitchFamily="34" charset="0"/>
              </a:rPr>
              <a:t>Tutoring and Academic Support</a:t>
            </a:r>
          </a:p>
        </p:txBody>
      </p:sp>
      <p:sp>
        <p:nvSpPr>
          <p:cNvPr id="13" name="TextBox 12">
            <a:extLst>
              <a:ext uri="{FF2B5EF4-FFF2-40B4-BE49-F238E27FC236}">
                <a16:creationId xmlns:a16="http://schemas.microsoft.com/office/drawing/2014/main" id="{2DC5038E-5C69-4ED2-885A-90BA787CB86D}"/>
              </a:ext>
            </a:extLst>
          </p:cNvPr>
          <p:cNvSpPr txBox="1"/>
          <p:nvPr/>
        </p:nvSpPr>
        <p:spPr>
          <a:xfrm>
            <a:off x="685612" y="1524000"/>
            <a:ext cx="5638800" cy="323165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b="0" i="1" dirty="0">
                <a:effectLst/>
                <a:latin typeface="Footlight MT Light" panose="0204060206030A020304" pitchFamily="18" charset="0"/>
              </a:rPr>
              <a:t>Victor Valley College has created a network of Student Success Centers — which offers free tutorials, workshops, and resource access — to assist students in their academic development and success.</a:t>
            </a:r>
          </a:p>
          <a:p>
            <a:pPr algn="l"/>
            <a:endParaRPr lang="en-US" b="0" i="1" dirty="0">
              <a:effectLst/>
              <a:latin typeface="Footlight MT Light" panose="0204060206030A020304" pitchFamily="18" charset="0"/>
            </a:endParaRPr>
          </a:p>
          <a:p>
            <a:pPr algn="ctr"/>
            <a:r>
              <a:rPr lang="en-US" sz="2000" b="1" i="0" dirty="0">
                <a:effectLst/>
                <a:latin typeface="Footlight MT Light" panose="0204060206030A020304" pitchFamily="18" charset="0"/>
              </a:rPr>
              <a:t>Online Tutoring Support</a:t>
            </a:r>
            <a:endParaRPr lang="en-US" sz="2000" b="0" i="0" dirty="0">
              <a:effectLst/>
              <a:latin typeface="Footlight MT Light" panose="0204060206030A020304" pitchFamily="18" charset="0"/>
            </a:endParaRPr>
          </a:p>
          <a:p>
            <a:pPr algn="ctr"/>
            <a:r>
              <a:rPr lang="en-US" b="0" i="0" dirty="0">
                <a:effectLst/>
                <a:latin typeface="Footlight MT Light" panose="0204060206030A020304" pitchFamily="18" charset="0"/>
              </a:rPr>
              <a:t>All tutoring normally conducted in the Athletics Center, Communication Center, Math Success Center, Tutoring and Academic Support Center, Veteran’s Resource Center, and the Writing Center </a:t>
            </a:r>
            <a:r>
              <a:rPr lang="en-US" sz="2000" b="1" i="0" dirty="0">
                <a:effectLst/>
                <a:latin typeface="Footlight MT Light" panose="0204060206030A020304" pitchFamily="18" charset="0"/>
              </a:rPr>
              <a:t>can now be accessed in Canvas through the Tutoring and Academic Support tab.</a:t>
            </a:r>
            <a:endParaRPr lang="en-US" b="1" i="0" dirty="0">
              <a:effectLst/>
              <a:latin typeface="Footlight MT Light" panose="0204060206030A020304" pitchFamily="18" charset="0"/>
            </a:endParaRPr>
          </a:p>
        </p:txBody>
      </p:sp>
      <p:pic>
        <p:nvPicPr>
          <p:cNvPr id="14" name="Picture 13">
            <a:extLst>
              <a:ext uri="{FF2B5EF4-FFF2-40B4-BE49-F238E27FC236}">
                <a16:creationId xmlns:a16="http://schemas.microsoft.com/office/drawing/2014/main" id="{E7CF3348-9155-4EFC-B4F5-9D2E7924489F}"/>
              </a:ext>
            </a:extLst>
          </p:cNvPr>
          <p:cNvPicPr>
            <a:picLocks noChangeAspect="1"/>
          </p:cNvPicPr>
          <p:nvPr/>
        </p:nvPicPr>
        <p:blipFill>
          <a:blip r:embed="rId3"/>
          <a:stretch>
            <a:fillRect/>
          </a:stretch>
        </p:blipFill>
        <p:spPr>
          <a:xfrm>
            <a:off x="7060434" y="1424512"/>
            <a:ext cx="5159674" cy="5433488"/>
          </a:xfrm>
          <a:prstGeom prst="rect">
            <a:avLst/>
          </a:prstGeom>
        </p:spPr>
      </p:pic>
    </p:spTree>
    <p:extLst>
      <p:ext uri="{BB962C8B-B14F-4D97-AF65-F5344CB8AC3E}">
        <p14:creationId xmlns:p14="http://schemas.microsoft.com/office/powerpoint/2010/main" val="413390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CAB52F-4E84-4BAA-B4D0-0F70CA462341}"/>
              </a:ext>
            </a:extLst>
          </p:cNvPr>
          <p:cNvSpPr txBox="1">
            <a:spLocks/>
          </p:cNvSpPr>
          <p:nvPr/>
        </p:nvSpPr>
        <p:spPr>
          <a:xfrm>
            <a:off x="1293812" y="1600200"/>
            <a:ext cx="8610600" cy="3810000"/>
          </a:xfrm>
          <a:prstGeom prst="rect">
            <a:avLst/>
          </a:prstGeom>
        </p:spPr>
        <p:txBody>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7200" dirty="0">
                <a:solidFill>
                  <a:schemeClr val="tx1"/>
                </a:solidFill>
                <a:latin typeface="Copperplate Gothic Bold" panose="020E0705020206020404" pitchFamily="34" charset="0"/>
              </a:rPr>
              <a:t>Resources </a:t>
            </a:r>
          </a:p>
          <a:p>
            <a:r>
              <a:rPr lang="en-US" sz="5400" dirty="0">
                <a:solidFill>
                  <a:schemeClr val="tx1"/>
                </a:solidFill>
                <a:latin typeface="Copperplate Gothic Bold" panose="020E0705020206020404" pitchFamily="34" charset="0"/>
              </a:rPr>
              <a:t>and</a:t>
            </a:r>
            <a:r>
              <a:rPr lang="en-US" sz="7200" dirty="0">
                <a:solidFill>
                  <a:schemeClr val="tx1"/>
                </a:solidFill>
                <a:latin typeface="Copperplate Gothic Bold" panose="020E0705020206020404" pitchFamily="34" charset="0"/>
              </a:rPr>
              <a:t> Information </a:t>
            </a:r>
          </a:p>
        </p:txBody>
      </p:sp>
    </p:spTree>
    <p:extLst>
      <p:ext uri="{BB962C8B-B14F-4D97-AF65-F5344CB8AC3E}">
        <p14:creationId xmlns:p14="http://schemas.microsoft.com/office/powerpoint/2010/main" val="409101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09D414FE-7320-44DD-9C9A-21DD1B3EA1BF}"/>
              </a:ext>
            </a:extLst>
          </p:cNvPr>
          <p:cNvPicPr>
            <a:picLocks noChangeAspect="1"/>
          </p:cNvPicPr>
          <p:nvPr/>
        </p:nvPicPr>
        <p:blipFill rotWithShape="1">
          <a:blip r:embed="rId2"/>
          <a:srcRect t="2968" r="-2" b="14987"/>
          <a:stretch/>
        </p:blipFill>
        <p:spPr>
          <a:xfrm>
            <a:off x="4268742" y="-1"/>
            <a:ext cx="7920083"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677156" y="609600"/>
            <a:ext cx="3850120" cy="1320800"/>
          </a:xfrm>
        </p:spPr>
        <p:txBody>
          <a:bodyPr>
            <a:normAutofit/>
          </a:bodyPr>
          <a:lstStyle/>
          <a:p>
            <a:r>
              <a:rPr lang="en-US" sz="3300">
                <a:latin typeface="Copperplate Gothic Bold" panose="020E0705020206020404" pitchFamily="34" charset="0"/>
              </a:rPr>
              <a:t>Benefits of attending VVC </a:t>
            </a:r>
          </a:p>
        </p:txBody>
      </p:sp>
      <p:sp>
        <p:nvSpPr>
          <p:cNvPr id="3" name="Content Placeholder 2"/>
          <p:cNvSpPr>
            <a:spLocks noGrp="1"/>
          </p:cNvSpPr>
          <p:nvPr>
            <p:ph idx="1"/>
          </p:nvPr>
        </p:nvSpPr>
        <p:spPr>
          <a:xfrm>
            <a:off x="677157" y="2160589"/>
            <a:ext cx="3850119" cy="3880773"/>
          </a:xfrm>
        </p:spPr>
        <p:txBody>
          <a:bodyPr>
            <a:normAutofit lnSpcReduction="10000"/>
          </a:bodyPr>
          <a:lstStyle/>
          <a:p>
            <a:pPr>
              <a:lnSpc>
                <a:spcPct val="90000"/>
              </a:lnSpc>
            </a:pPr>
            <a:r>
              <a:rPr lang="en-US" sz="1600" dirty="0">
                <a:latin typeface="Footlight MT Light" panose="0204060206030A020304" pitchFamily="18" charset="0"/>
              </a:rPr>
              <a:t>Dual enrollment: Adult High School Diploma Program</a:t>
            </a:r>
          </a:p>
          <a:p>
            <a:pPr lvl="1">
              <a:lnSpc>
                <a:spcPct val="90000"/>
              </a:lnSpc>
            </a:pPr>
            <a:r>
              <a:rPr lang="en-US" dirty="0">
                <a:latin typeface="Footlight MT Light" panose="0204060206030A020304" pitchFamily="18" charset="0"/>
              </a:rPr>
              <a:t>Complete High School Diploma program at a faster rate. Class conversion is 3.333 (ex., a 3 unit class at VVC will be 10 credits in a high school program)  </a:t>
            </a:r>
          </a:p>
          <a:p>
            <a:pPr>
              <a:lnSpc>
                <a:spcPct val="90000"/>
              </a:lnSpc>
            </a:pPr>
            <a:r>
              <a:rPr lang="en-US" sz="1600" dirty="0">
                <a:latin typeface="Footlight MT Light" panose="0204060206030A020304" pitchFamily="18" charset="0"/>
              </a:rPr>
              <a:t>Transition from Adult education to college </a:t>
            </a:r>
          </a:p>
          <a:p>
            <a:pPr>
              <a:lnSpc>
                <a:spcPct val="90000"/>
              </a:lnSpc>
            </a:pPr>
            <a:r>
              <a:rPr lang="en-US" sz="1600" dirty="0">
                <a:latin typeface="Footlight MT Light" panose="0204060206030A020304" pitchFamily="18" charset="0"/>
              </a:rPr>
              <a:t>Flexible schedule</a:t>
            </a:r>
          </a:p>
          <a:p>
            <a:pPr>
              <a:lnSpc>
                <a:spcPct val="90000"/>
              </a:lnSpc>
            </a:pPr>
            <a:r>
              <a:rPr lang="en-US" sz="1600" dirty="0">
                <a:latin typeface="Footlight MT Light" panose="0204060206030A020304" pitchFamily="18" charset="0"/>
              </a:rPr>
              <a:t>Great Support Programs</a:t>
            </a:r>
          </a:p>
          <a:p>
            <a:pPr>
              <a:lnSpc>
                <a:spcPct val="90000"/>
              </a:lnSpc>
            </a:pPr>
            <a:r>
              <a:rPr lang="en-US" sz="1600" dirty="0">
                <a:latin typeface="Footlight MT Light" panose="0204060206030A020304" pitchFamily="18" charset="0"/>
              </a:rPr>
              <a:t>Options to transfer or earn a career degree or certificate </a:t>
            </a:r>
          </a:p>
          <a:p>
            <a:pPr>
              <a:lnSpc>
                <a:spcPct val="90000"/>
              </a:lnSpc>
            </a:pPr>
            <a:r>
              <a:rPr lang="en-US" sz="1600" dirty="0">
                <a:latin typeface="Footlight MT Light" panose="0204060206030A020304" pitchFamily="18" charset="0"/>
              </a:rPr>
              <a:t>Low cost</a:t>
            </a:r>
            <a:endParaRPr lang="en-US" sz="1600" dirty="0"/>
          </a:p>
          <a:p>
            <a:pPr marL="0" indent="0">
              <a:lnSpc>
                <a:spcPct val="90000"/>
              </a:lnSpc>
              <a:buNone/>
            </a:pPr>
            <a:r>
              <a:rPr lang="en-US" sz="1300" dirty="0"/>
              <a:t> </a:t>
            </a:r>
          </a:p>
          <a:p>
            <a:pPr>
              <a:lnSpc>
                <a:spcPct val="90000"/>
              </a:lnSpc>
            </a:pPr>
            <a:endParaRPr lang="en-US" sz="1300" dirty="0"/>
          </a:p>
        </p:txBody>
      </p:sp>
      <p:cxnSp>
        <p:nvCxnSpPr>
          <p:cNvPr id="12"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68571" y="0"/>
            <a:ext cx="1218883"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3333" y="3681413"/>
            <a:ext cx="4762317"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79084" y="-8467"/>
            <a:ext cx="3006566"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0941" y="-8467"/>
            <a:ext cx="258788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0006" y="3048000"/>
            <a:ext cx="3258819"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2069" y="-8467"/>
            <a:ext cx="2853582"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5891" y="-8467"/>
            <a:ext cx="1289758"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6150" y="-8467"/>
            <a:ext cx="124949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68965" y="3589867"/>
            <a:ext cx="1816685"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1217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32" y="417762"/>
            <a:ext cx="5245337" cy="677232"/>
          </a:xfrm>
        </p:spPr>
        <p:txBody>
          <a:bodyPr>
            <a:noAutofit/>
          </a:bodyPr>
          <a:lstStyle/>
          <a:p>
            <a:r>
              <a:rPr lang="en-US" sz="3999" b="1" dirty="0">
                <a:latin typeface="Copperplate Gothic Bold" panose="020E0705020206020404" pitchFamily="34" charset="0"/>
              </a:rPr>
              <a:t>Textbooks </a:t>
            </a:r>
            <a:endParaRPr lang="en-US" sz="1799" b="1" dirty="0">
              <a:latin typeface="Footlight MT Light" panose="0204060206030A020304" pitchFamily="18" charset="0"/>
            </a:endParaRPr>
          </a:p>
        </p:txBody>
      </p:sp>
      <p:sp>
        <p:nvSpPr>
          <p:cNvPr id="3" name="Content Placeholder 2"/>
          <p:cNvSpPr>
            <a:spLocks noGrp="1"/>
          </p:cNvSpPr>
          <p:nvPr>
            <p:ph idx="1"/>
          </p:nvPr>
        </p:nvSpPr>
        <p:spPr>
          <a:xfrm>
            <a:off x="34806" y="5531178"/>
            <a:ext cx="5245337" cy="1272287"/>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457063" lvl="1" indent="0">
              <a:spcBef>
                <a:spcPts val="0"/>
              </a:spcBef>
              <a:buNone/>
            </a:pPr>
            <a:r>
              <a:rPr lang="en-US" sz="4799" b="1" u="sng" dirty="0">
                <a:solidFill>
                  <a:schemeClr val="tx1"/>
                </a:solidFill>
                <a:latin typeface="Footlight MT Light" panose="0204060206030A020304" pitchFamily="18" charset="0"/>
              </a:rPr>
              <a:t>OER</a:t>
            </a:r>
          </a:p>
          <a:p>
            <a:pPr marL="457063" lvl="1" indent="0">
              <a:spcBef>
                <a:spcPts val="0"/>
              </a:spcBef>
              <a:buNone/>
            </a:pPr>
            <a:r>
              <a:rPr lang="en-US" sz="2999" dirty="0">
                <a:solidFill>
                  <a:schemeClr val="tx1"/>
                </a:solidFill>
                <a:latin typeface="Footlight MT Light" panose="0204060206030A020304" pitchFamily="18" charset="0"/>
              </a:rPr>
              <a:t>Open Educational Resources</a:t>
            </a:r>
            <a:endParaRPr lang="en-US" sz="1799" dirty="0">
              <a:solidFill>
                <a:schemeClr val="tx1"/>
              </a:solidFill>
              <a:latin typeface="Footlight MT Light" panose="0204060206030A020304" pitchFamily="18" charset="0"/>
            </a:endParaRPr>
          </a:p>
        </p:txBody>
      </p:sp>
      <p:pic>
        <p:nvPicPr>
          <p:cNvPr id="4" name="Picture 3"/>
          <p:cNvPicPr>
            <a:picLocks noChangeAspect="1"/>
          </p:cNvPicPr>
          <p:nvPr/>
        </p:nvPicPr>
        <p:blipFill rotWithShape="1">
          <a:blip r:embed="rId2"/>
          <a:srcRect r="3699"/>
          <a:stretch/>
        </p:blipFill>
        <p:spPr>
          <a:xfrm>
            <a:off x="5848860" y="75983"/>
            <a:ext cx="6145313" cy="1140233"/>
          </a:xfrm>
          <a:prstGeom prst="rect">
            <a:avLst/>
          </a:prstGeom>
        </p:spPr>
      </p:pic>
      <p:pic>
        <p:nvPicPr>
          <p:cNvPr id="5" name="Picture 4"/>
          <p:cNvPicPr>
            <a:picLocks noChangeAspect="1"/>
          </p:cNvPicPr>
          <p:nvPr/>
        </p:nvPicPr>
        <p:blipFill rotWithShape="1">
          <a:blip r:embed="rId3"/>
          <a:srcRect l="1866"/>
          <a:stretch/>
        </p:blipFill>
        <p:spPr>
          <a:xfrm>
            <a:off x="170269" y="2155763"/>
            <a:ext cx="5516599" cy="2771872"/>
          </a:xfrm>
          <a:prstGeom prst="rect">
            <a:avLst/>
          </a:prstGeom>
        </p:spPr>
      </p:pic>
      <p:pic>
        <p:nvPicPr>
          <p:cNvPr id="6" name="Picture 5"/>
          <p:cNvPicPr>
            <a:picLocks noChangeAspect="1"/>
          </p:cNvPicPr>
          <p:nvPr/>
        </p:nvPicPr>
        <p:blipFill rotWithShape="1">
          <a:blip r:embed="rId4"/>
          <a:srcRect l="1410" r="1266" b="22356"/>
          <a:stretch/>
        </p:blipFill>
        <p:spPr>
          <a:xfrm>
            <a:off x="5736425" y="1434263"/>
            <a:ext cx="6452400" cy="5422844"/>
          </a:xfrm>
          <a:prstGeom prst="rect">
            <a:avLst/>
          </a:prstGeom>
        </p:spPr>
      </p:pic>
      <p:sp>
        <p:nvSpPr>
          <p:cNvPr id="8" name="Title 1"/>
          <p:cNvSpPr txBox="1">
            <a:spLocks/>
          </p:cNvSpPr>
          <p:nvPr/>
        </p:nvSpPr>
        <p:spPr>
          <a:xfrm>
            <a:off x="1210251" y="1220896"/>
            <a:ext cx="3436636" cy="536047"/>
          </a:xfrm>
          <a:prstGeom prst="rect">
            <a:avLst/>
          </a:prstGeom>
        </p:spPr>
        <p:txBody>
          <a:bodyPr vert="horz" lIns="91416" tIns="45708" rIns="91416" bIns="45708"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dirty="0">
                <a:solidFill>
                  <a:schemeClr val="tx1"/>
                </a:solidFill>
                <a:latin typeface="Footlight MT Light" panose="0204060206030A020304" pitchFamily="18" charset="0"/>
              </a:rPr>
              <a:t>vvcRams.com</a:t>
            </a:r>
          </a:p>
        </p:txBody>
      </p:sp>
      <p:sp>
        <p:nvSpPr>
          <p:cNvPr id="10" name="Down Arrow 5">
            <a:extLst>
              <a:ext uri="{FF2B5EF4-FFF2-40B4-BE49-F238E27FC236}">
                <a16:creationId xmlns:a16="http://schemas.microsoft.com/office/drawing/2014/main" id="{C43CA007-39FC-4E9A-830C-CE16C551831F}"/>
              </a:ext>
            </a:extLst>
          </p:cNvPr>
          <p:cNvSpPr/>
          <p:nvPr/>
        </p:nvSpPr>
        <p:spPr>
          <a:xfrm rot="5400000">
            <a:off x="2889500" y="2456150"/>
            <a:ext cx="259363" cy="55514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 name="Down Arrow 5">
            <a:extLst>
              <a:ext uri="{FF2B5EF4-FFF2-40B4-BE49-F238E27FC236}">
                <a16:creationId xmlns:a16="http://schemas.microsoft.com/office/drawing/2014/main" id="{7C122C59-44D6-4AA7-87E6-7DE9C19AE8E6}"/>
              </a:ext>
            </a:extLst>
          </p:cNvPr>
          <p:cNvSpPr/>
          <p:nvPr/>
        </p:nvSpPr>
        <p:spPr>
          <a:xfrm rot="5400000">
            <a:off x="2917580" y="2836415"/>
            <a:ext cx="259363" cy="55514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 name="Down Arrow 5">
            <a:extLst>
              <a:ext uri="{FF2B5EF4-FFF2-40B4-BE49-F238E27FC236}">
                <a16:creationId xmlns:a16="http://schemas.microsoft.com/office/drawing/2014/main" id="{8B31925B-1EE1-4F1C-A237-EF010180E935}"/>
              </a:ext>
            </a:extLst>
          </p:cNvPr>
          <p:cNvSpPr/>
          <p:nvPr/>
        </p:nvSpPr>
        <p:spPr>
          <a:xfrm rot="5400000">
            <a:off x="2933169" y="3229276"/>
            <a:ext cx="257050" cy="55514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6" name="Down Arrow 5">
            <a:extLst>
              <a:ext uri="{FF2B5EF4-FFF2-40B4-BE49-F238E27FC236}">
                <a16:creationId xmlns:a16="http://schemas.microsoft.com/office/drawing/2014/main" id="{C92275C0-3C29-419C-A7FC-499D91D3504F}"/>
              </a:ext>
            </a:extLst>
          </p:cNvPr>
          <p:cNvSpPr/>
          <p:nvPr/>
        </p:nvSpPr>
        <p:spPr>
          <a:xfrm rot="5400000">
            <a:off x="2933169" y="3612229"/>
            <a:ext cx="257050" cy="55514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18" name="Straight Connector 17">
            <a:extLst>
              <a:ext uri="{FF2B5EF4-FFF2-40B4-BE49-F238E27FC236}">
                <a16:creationId xmlns:a16="http://schemas.microsoft.com/office/drawing/2014/main" id="{E0216FDF-70B0-42D3-AB19-CCB3D3B9D3FF}"/>
              </a:ext>
            </a:extLst>
          </p:cNvPr>
          <p:cNvCxnSpPr>
            <a:cxnSpLocks/>
          </p:cNvCxnSpPr>
          <p:nvPr/>
        </p:nvCxnSpPr>
        <p:spPr>
          <a:xfrm>
            <a:off x="5686868" y="75983"/>
            <a:ext cx="0" cy="6727482"/>
          </a:xfrm>
          <a:prstGeom prst="line">
            <a:avLst/>
          </a:prstGeom>
          <a:ln w="57150"/>
        </p:spPr>
        <p:style>
          <a:lnRef idx="1">
            <a:schemeClr val="dk1"/>
          </a:lnRef>
          <a:fillRef idx="0">
            <a:schemeClr val="dk1"/>
          </a:fillRef>
          <a:effectRef idx="0">
            <a:schemeClr val="dk1"/>
          </a:effectRef>
          <a:fontRef idx="minor">
            <a:schemeClr val="tx1"/>
          </a:fontRef>
        </p:style>
      </p:cxnSp>
      <p:sp>
        <p:nvSpPr>
          <p:cNvPr id="21" name="Rectangle: Rounded Corners 20">
            <a:extLst>
              <a:ext uri="{FF2B5EF4-FFF2-40B4-BE49-F238E27FC236}">
                <a16:creationId xmlns:a16="http://schemas.microsoft.com/office/drawing/2014/main" id="{3D7DB8A6-4522-40A2-A544-C5A4623A311A}"/>
              </a:ext>
            </a:extLst>
          </p:cNvPr>
          <p:cNvSpPr/>
          <p:nvPr/>
        </p:nvSpPr>
        <p:spPr>
          <a:xfrm>
            <a:off x="5709815" y="1435569"/>
            <a:ext cx="2213394" cy="154873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11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E27366-07F4-4271-B59A-5849457E30C2}"/>
              </a:ext>
            </a:extLst>
          </p:cNvPr>
          <p:cNvSpPr txBox="1">
            <a:spLocks/>
          </p:cNvSpPr>
          <p:nvPr/>
        </p:nvSpPr>
        <p:spPr>
          <a:xfrm>
            <a:off x="226987" y="409342"/>
            <a:ext cx="4724400" cy="797166"/>
          </a:xfrm>
          <a:prstGeom prst="rect">
            <a:avLst/>
          </a:prstGeom>
        </p:spPr>
        <p:txBody>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Font typeface="Wingdings" panose="05000000000000000000" pitchFamily="2" charset="2"/>
              <a:buChar char="Ø"/>
            </a:pPr>
            <a:r>
              <a:rPr lang="en-US" sz="4000" b="1" dirty="0">
                <a:latin typeface="Copperplate Gothic Bold" panose="020E0705020206020404" pitchFamily="34" charset="0"/>
                <a:hlinkClick r:id="rId2">
                  <a:extLst>
                    <a:ext uri="{A12FA001-AC4F-418D-AE19-62706E023703}">
                      <ahyp:hlinkClr xmlns:ahyp="http://schemas.microsoft.com/office/drawing/2018/hyperlinkcolor" val="tx"/>
                    </a:ext>
                  </a:extLst>
                </a:hlinkClick>
              </a:rPr>
              <a:t>vvc.edu</a:t>
            </a:r>
            <a:endParaRPr lang="en-US" sz="4000" b="1" dirty="0">
              <a:latin typeface="Copperplate Gothic Bold" panose="020E0705020206020404" pitchFamily="34" charset="0"/>
            </a:endParaRPr>
          </a:p>
        </p:txBody>
      </p:sp>
      <p:sp>
        <p:nvSpPr>
          <p:cNvPr id="6" name="Title 1">
            <a:extLst>
              <a:ext uri="{FF2B5EF4-FFF2-40B4-BE49-F238E27FC236}">
                <a16:creationId xmlns:a16="http://schemas.microsoft.com/office/drawing/2014/main" id="{94EC998E-A194-48D6-A304-35457092D0AE}"/>
              </a:ext>
            </a:extLst>
          </p:cNvPr>
          <p:cNvSpPr txBox="1">
            <a:spLocks/>
          </p:cNvSpPr>
          <p:nvPr/>
        </p:nvSpPr>
        <p:spPr>
          <a:xfrm>
            <a:off x="1311135" y="2485895"/>
            <a:ext cx="4419600" cy="4760258"/>
          </a:xfrm>
          <a:prstGeom prst="rect">
            <a:avLst/>
          </a:prstGeom>
        </p:spPr>
        <p:txBody>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spcBef>
                <a:spcPts val="600"/>
              </a:spcBef>
              <a:spcAft>
                <a:spcPts val="600"/>
              </a:spcAft>
              <a:buFont typeface="Arial" panose="020B0604020202020204" pitchFamily="34" charset="0"/>
              <a:buChar char="•"/>
            </a:pPr>
            <a:r>
              <a:rPr lang="en-US" sz="2000" dirty="0">
                <a:solidFill>
                  <a:schemeClr val="tx1"/>
                </a:solidFill>
                <a:latin typeface="Footlight MT Light" panose="0204060206030A020304" pitchFamily="18" charset="0"/>
              </a:rPr>
              <a:t>Set-Up Student Email</a:t>
            </a:r>
          </a:p>
          <a:p>
            <a:pPr marL="342900" indent="-342900">
              <a:spcBef>
                <a:spcPts val="600"/>
              </a:spcBef>
              <a:spcAft>
                <a:spcPts val="600"/>
              </a:spcAft>
              <a:buFont typeface="Arial" panose="020B0604020202020204" pitchFamily="34" charset="0"/>
              <a:buChar char="•"/>
            </a:pPr>
            <a:r>
              <a:rPr lang="en-US" sz="2000" dirty="0">
                <a:solidFill>
                  <a:schemeClr val="tx1"/>
                </a:solidFill>
                <a:latin typeface="Footlight MT Light" panose="0204060206030A020304" pitchFamily="18" charset="0"/>
              </a:rPr>
              <a:t>Service Desk</a:t>
            </a:r>
          </a:p>
          <a:p>
            <a:pPr marL="342900" indent="-342900">
              <a:spcBef>
                <a:spcPts val="600"/>
              </a:spcBef>
              <a:spcAft>
                <a:spcPts val="600"/>
              </a:spcAft>
              <a:buFont typeface="Arial" panose="020B0604020202020204" pitchFamily="34" charset="0"/>
              <a:buChar char="•"/>
            </a:pPr>
            <a:r>
              <a:rPr lang="en-US" sz="2000" dirty="0">
                <a:solidFill>
                  <a:schemeClr val="tx1"/>
                </a:solidFill>
                <a:latin typeface="Footlight MT Light" panose="0204060206030A020304" pitchFamily="18" charset="0"/>
              </a:rPr>
              <a:t>Office 365</a:t>
            </a:r>
          </a:p>
          <a:p>
            <a:pPr marL="342900" indent="-342900">
              <a:spcBef>
                <a:spcPts val="600"/>
              </a:spcBef>
              <a:spcAft>
                <a:spcPts val="600"/>
              </a:spcAft>
              <a:buFont typeface="Arial" panose="020B0604020202020204" pitchFamily="34" charset="0"/>
              <a:buChar char="•"/>
            </a:pPr>
            <a:r>
              <a:rPr lang="en-US" sz="2000" dirty="0">
                <a:solidFill>
                  <a:schemeClr val="tx1"/>
                </a:solidFill>
                <a:latin typeface="Footlight MT Light" panose="0204060206030A020304" pitchFamily="18" charset="0"/>
              </a:rPr>
              <a:t>Technology Center</a:t>
            </a:r>
          </a:p>
          <a:p>
            <a:pPr marL="342900" indent="-342900">
              <a:spcBef>
                <a:spcPts val="600"/>
              </a:spcBef>
              <a:spcAft>
                <a:spcPts val="600"/>
              </a:spcAft>
              <a:buFont typeface="Arial" panose="020B0604020202020204" pitchFamily="34" charset="0"/>
              <a:buChar char="•"/>
            </a:pPr>
            <a:r>
              <a:rPr lang="en-US" sz="2000" dirty="0">
                <a:solidFill>
                  <a:schemeClr val="tx1"/>
                </a:solidFill>
                <a:latin typeface="Footlight MT Light" panose="0204060206030A020304" pitchFamily="18" charset="0"/>
              </a:rPr>
              <a:t>Adobe Creative Cloud Apps</a:t>
            </a:r>
          </a:p>
          <a:p>
            <a:pPr marL="342900" indent="-342900">
              <a:spcBef>
                <a:spcPts val="600"/>
              </a:spcBef>
              <a:spcAft>
                <a:spcPts val="600"/>
              </a:spcAft>
              <a:buFont typeface="Arial" panose="020B0604020202020204" pitchFamily="34" charset="0"/>
              <a:buChar char="•"/>
            </a:pPr>
            <a:r>
              <a:rPr lang="en-US" sz="2000" dirty="0">
                <a:solidFill>
                  <a:schemeClr val="tx1"/>
                </a:solidFill>
                <a:latin typeface="Footlight MT Light" panose="0204060206030A020304" pitchFamily="18" charset="0"/>
              </a:rPr>
              <a:t>Canvas		</a:t>
            </a:r>
          </a:p>
          <a:p>
            <a:pPr marL="342900" indent="-342900">
              <a:spcBef>
                <a:spcPts val="600"/>
              </a:spcBef>
              <a:spcAft>
                <a:spcPts val="600"/>
              </a:spcAft>
              <a:buFont typeface="Arial" panose="020B0604020202020204" pitchFamily="34" charset="0"/>
              <a:buChar char="•"/>
            </a:pPr>
            <a:r>
              <a:rPr lang="en-US" sz="2000" dirty="0" err="1">
                <a:solidFill>
                  <a:schemeClr val="tx1"/>
                </a:solidFill>
                <a:latin typeface="Footlight MT Light" panose="0204060206030A020304" pitchFamily="18" charset="0"/>
              </a:rPr>
              <a:t>WebAdvisor</a:t>
            </a:r>
            <a:r>
              <a:rPr lang="en-US" sz="2000" dirty="0">
                <a:solidFill>
                  <a:schemeClr val="tx1"/>
                </a:solidFill>
                <a:latin typeface="Footlight MT Light" panose="0204060206030A020304" pitchFamily="18" charset="0"/>
              </a:rPr>
              <a:t>	</a:t>
            </a:r>
          </a:p>
          <a:p>
            <a:pPr marL="342900" indent="-342900">
              <a:spcBef>
                <a:spcPts val="600"/>
              </a:spcBef>
              <a:spcAft>
                <a:spcPts val="600"/>
              </a:spcAft>
              <a:buFont typeface="Arial" panose="020B0604020202020204" pitchFamily="34" charset="0"/>
              <a:buChar char="•"/>
            </a:pPr>
            <a:r>
              <a:rPr lang="en-US" sz="2000" dirty="0">
                <a:solidFill>
                  <a:schemeClr val="tx1"/>
                </a:solidFill>
                <a:latin typeface="Footlight MT Light" panose="0204060206030A020304" pitchFamily="18" charset="0"/>
              </a:rPr>
              <a:t>Additional Technical Resources </a:t>
            </a:r>
          </a:p>
          <a:p>
            <a:pPr>
              <a:spcBef>
                <a:spcPts val="600"/>
              </a:spcBef>
              <a:spcAft>
                <a:spcPts val="600"/>
              </a:spcAft>
            </a:pPr>
            <a:r>
              <a:rPr lang="en-US" sz="2000" dirty="0">
                <a:solidFill>
                  <a:schemeClr val="tx1"/>
                </a:solidFill>
                <a:latin typeface="Footlight MT Light" panose="0204060206030A020304" pitchFamily="18" charset="0"/>
              </a:rPr>
              <a:t>     and Self Help</a:t>
            </a:r>
          </a:p>
          <a:p>
            <a:endParaRPr lang="en-US" sz="2400" b="1" dirty="0">
              <a:solidFill>
                <a:schemeClr val="tx1"/>
              </a:solidFill>
              <a:latin typeface="Footlight MT Light" panose="0204060206030A020304" pitchFamily="18" charset="0"/>
            </a:endParaRPr>
          </a:p>
          <a:p>
            <a:endParaRPr lang="en-US" sz="1800" b="1" dirty="0">
              <a:solidFill>
                <a:schemeClr val="tx1"/>
              </a:solidFill>
              <a:latin typeface="Footlight MT Light" panose="0204060206030A020304" pitchFamily="18" charset="0"/>
            </a:endParaRPr>
          </a:p>
          <a:p>
            <a:endParaRPr lang="en-US" sz="2400" b="1" dirty="0">
              <a:solidFill>
                <a:schemeClr val="tx1"/>
              </a:solidFill>
              <a:latin typeface="Footlight MT Light" panose="0204060206030A020304" pitchFamily="18" charset="0"/>
            </a:endParaRPr>
          </a:p>
        </p:txBody>
      </p:sp>
      <p:pic>
        <p:nvPicPr>
          <p:cNvPr id="9" name="Picture 8">
            <a:extLst>
              <a:ext uri="{FF2B5EF4-FFF2-40B4-BE49-F238E27FC236}">
                <a16:creationId xmlns:a16="http://schemas.microsoft.com/office/drawing/2014/main" id="{0B527071-BF02-498C-A5A9-1124CFB2AE36}"/>
              </a:ext>
            </a:extLst>
          </p:cNvPr>
          <p:cNvPicPr>
            <a:picLocks noChangeAspect="1"/>
          </p:cNvPicPr>
          <p:nvPr/>
        </p:nvPicPr>
        <p:blipFill rotWithShape="1">
          <a:blip r:embed="rId3"/>
          <a:srcRect l="2180" t="12245"/>
          <a:stretch/>
        </p:blipFill>
        <p:spPr>
          <a:xfrm>
            <a:off x="5223153" y="3200400"/>
            <a:ext cx="6945989" cy="3657600"/>
          </a:xfrm>
          <a:prstGeom prst="rect">
            <a:avLst/>
          </a:prstGeom>
        </p:spPr>
      </p:pic>
      <p:pic>
        <p:nvPicPr>
          <p:cNvPr id="11" name="Picture 10">
            <a:extLst>
              <a:ext uri="{FF2B5EF4-FFF2-40B4-BE49-F238E27FC236}">
                <a16:creationId xmlns:a16="http://schemas.microsoft.com/office/drawing/2014/main" id="{E5138607-B0D9-489F-8741-E817520EBDEE}"/>
              </a:ext>
            </a:extLst>
          </p:cNvPr>
          <p:cNvPicPr>
            <a:picLocks noChangeAspect="1"/>
          </p:cNvPicPr>
          <p:nvPr/>
        </p:nvPicPr>
        <p:blipFill rotWithShape="1">
          <a:blip r:embed="rId4"/>
          <a:srcRect b="21622"/>
          <a:stretch/>
        </p:blipFill>
        <p:spPr>
          <a:xfrm>
            <a:off x="5245449" y="76200"/>
            <a:ext cx="6601649" cy="3208159"/>
          </a:xfrm>
          <a:prstGeom prst="rect">
            <a:avLst/>
          </a:prstGeom>
          <a:ln w="28575">
            <a:solidFill>
              <a:schemeClr val="tx1"/>
            </a:solidFill>
          </a:ln>
        </p:spPr>
      </p:pic>
      <p:sp>
        <p:nvSpPr>
          <p:cNvPr id="12" name="Oval 11">
            <a:extLst>
              <a:ext uri="{FF2B5EF4-FFF2-40B4-BE49-F238E27FC236}">
                <a16:creationId xmlns:a16="http://schemas.microsoft.com/office/drawing/2014/main" id="{044B586C-9F12-4713-A3A7-D1F48B445042}"/>
              </a:ext>
            </a:extLst>
          </p:cNvPr>
          <p:cNvSpPr/>
          <p:nvPr/>
        </p:nvSpPr>
        <p:spPr>
          <a:xfrm>
            <a:off x="10472458" y="1524000"/>
            <a:ext cx="1550801" cy="160020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Down 12">
            <a:extLst>
              <a:ext uri="{FF2B5EF4-FFF2-40B4-BE49-F238E27FC236}">
                <a16:creationId xmlns:a16="http://schemas.microsoft.com/office/drawing/2014/main" id="{E096C004-9BA1-4042-B67F-5618D6C4066D}"/>
              </a:ext>
            </a:extLst>
          </p:cNvPr>
          <p:cNvSpPr/>
          <p:nvPr/>
        </p:nvSpPr>
        <p:spPr>
          <a:xfrm rot="18175047">
            <a:off x="9962815" y="1394010"/>
            <a:ext cx="439106" cy="15695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5F99DFC7-42F1-4376-B3CC-84DAE0E92D73}"/>
              </a:ext>
            </a:extLst>
          </p:cNvPr>
          <p:cNvSpPr txBox="1">
            <a:spLocks/>
          </p:cNvSpPr>
          <p:nvPr/>
        </p:nvSpPr>
        <p:spPr>
          <a:xfrm>
            <a:off x="784642" y="1206508"/>
            <a:ext cx="4623970" cy="457200"/>
          </a:xfrm>
          <a:prstGeom prst="rect">
            <a:avLst/>
          </a:prstGeom>
        </p:spPr>
        <p:txBody>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Font typeface="Wingdings" panose="05000000000000000000" pitchFamily="2" charset="2"/>
              <a:buChar char="Ø"/>
            </a:pPr>
            <a:r>
              <a:rPr lang="en-US" sz="2800" dirty="0">
                <a:latin typeface="Copperplate Gothic Bold" panose="020E0705020206020404" pitchFamily="34" charset="0"/>
              </a:rPr>
              <a:t>Technology Resources</a:t>
            </a:r>
          </a:p>
        </p:txBody>
      </p:sp>
    </p:spTree>
    <p:extLst>
      <p:ext uri="{BB962C8B-B14F-4D97-AF65-F5344CB8AC3E}">
        <p14:creationId xmlns:p14="http://schemas.microsoft.com/office/powerpoint/2010/main" val="332366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5C3F78-491E-4A66-87D4-CECEB7E3E461}"/>
              </a:ext>
            </a:extLst>
          </p:cNvPr>
          <p:cNvPicPr>
            <a:picLocks noChangeAspect="1"/>
          </p:cNvPicPr>
          <p:nvPr/>
        </p:nvPicPr>
        <p:blipFill rotWithShape="1">
          <a:blip r:embed="rId2"/>
          <a:srcRect l="3709" t="22660" r="16895"/>
          <a:stretch/>
        </p:blipFill>
        <p:spPr>
          <a:xfrm>
            <a:off x="150811" y="76200"/>
            <a:ext cx="11908585" cy="1600200"/>
          </a:xfrm>
          <a:prstGeom prst="rect">
            <a:avLst/>
          </a:prstGeom>
        </p:spPr>
      </p:pic>
      <p:pic>
        <p:nvPicPr>
          <p:cNvPr id="9" name="Picture 8">
            <a:extLst>
              <a:ext uri="{FF2B5EF4-FFF2-40B4-BE49-F238E27FC236}">
                <a16:creationId xmlns:a16="http://schemas.microsoft.com/office/drawing/2014/main" id="{469BFB5B-A3AF-4576-B14C-D78DAF8F5924}"/>
              </a:ext>
            </a:extLst>
          </p:cNvPr>
          <p:cNvPicPr>
            <a:picLocks noChangeAspect="1"/>
          </p:cNvPicPr>
          <p:nvPr/>
        </p:nvPicPr>
        <p:blipFill>
          <a:blip r:embed="rId3"/>
          <a:stretch>
            <a:fillRect/>
          </a:stretch>
        </p:blipFill>
        <p:spPr>
          <a:xfrm>
            <a:off x="38253" y="3185294"/>
            <a:ext cx="12150572" cy="3672706"/>
          </a:xfrm>
          <a:prstGeom prst="rect">
            <a:avLst/>
          </a:prstGeom>
        </p:spPr>
      </p:pic>
      <p:sp>
        <p:nvSpPr>
          <p:cNvPr id="11" name="Title 1">
            <a:extLst>
              <a:ext uri="{FF2B5EF4-FFF2-40B4-BE49-F238E27FC236}">
                <a16:creationId xmlns:a16="http://schemas.microsoft.com/office/drawing/2014/main" id="{11FF0DB4-D5CC-4473-817C-FC3872F0E32D}"/>
              </a:ext>
            </a:extLst>
          </p:cNvPr>
          <p:cNvSpPr txBox="1">
            <a:spLocks/>
          </p:cNvSpPr>
          <p:nvPr/>
        </p:nvSpPr>
        <p:spPr>
          <a:xfrm>
            <a:off x="4951412" y="2209800"/>
            <a:ext cx="2286000" cy="685800"/>
          </a:xfrm>
          <a:prstGeom prst="rect">
            <a:avLst/>
          </a:prstGeom>
        </p:spPr>
        <p:txBody>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latin typeface="Copperplate Gothic Bold" panose="020E0705020206020404" pitchFamily="34" charset="0"/>
              </a:rPr>
              <a:t>MyVVC</a:t>
            </a:r>
            <a:endParaRPr lang="en-US" dirty="0">
              <a:latin typeface="Copperplate Gothic Bold" panose="020E0705020206020404" pitchFamily="34" charset="0"/>
            </a:endParaRPr>
          </a:p>
        </p:txBody>
      </p:sp>
    </p:spTree>
    <p:extLst>
      <p:ext uri="{BB962C8B-B14F-4D97-AF65-F5344CB8AC3E}">
        <p14:creationId xmlns:p14="http://schemas.microsoft.com/office/powerpoint/2010/main" val="1372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5C3F78-491E-4A66-87D4-CECEB7E3E461}"/>
              </a:ext>
            </a:extLst>
          </p:cNvPr>
          <p:cNvPicPr>
            <a:picLocks noChangeAspect="1"/>
          </p:cNvPicPr>
          <p:nvPr/>
        </p:nvPicPr>
        <p:blipFill rotWithShape="1">
          <a:blip r:embed="rId2"/>
          <a:srcRect l="3709" t="22660" r="16895"/>
          <a:stretch/>
        </p:blipFill>
        <p:spPr>
          <a:xfrm>
            <a:off x="140119" y="76200"/>
            <a:ext cx="11908585" cy="1600200"/>
          </a:xfrm>
          <a:prstGeom prst="rect">
            <a:avLst/>
          </a:prstGeom>
        </p:spPr>
      </p:pic>
      <p:sp>
        <p:nvSpPr>
          <p:cNvPr id="11" name="Title 1">
            <a:extLst>
              <a:ext uri="{FF2B5EF4-FFF2-40B4-BE49-F238E27FC236}">
                <a16:creationId xmlns:a16="http://schemas.microsoft.com/office/drawing/2014/main" id="{11FF0DB4-D5CC-4473-817C-FC3872F0E32D}"/>
              </a:ext>
            </a:extLst>
          </p:cNvPr>
          <p:cNvSpPr txBox="1">
            <a:spLocks/>
          </p:cNvSpPr>
          <p:nvPr/>
        </p:nvSpPr>
        <p:spPr>
          <a:xfrm>
            <a:off x="177200" y="2743200"/>
            <a:ext cx="3820693" cy="838200"/>
          </a:xfrm>
          <a:prstGeom prst="rect">
            <a:avLst/>
          </a:prstGeom>
        </p:spPr>
        <p:txBody>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a:latin typeface="Copperplate Gothic Bold" panose="020E0705020206020404" pitchFamily="34" charset="0"/>
              </a:rPr>
              <a:t>CANVAS</a:t>
            </a:r>
          </a:p>
        </p:txBody>
      </p:sp>
      <p:pic>
        <p:nvPicPr>
          <p:cNvPr id="3" name="Picture 2">
            <a:extLst>
              <a:ext uri="{FF2B5EF4-FFF2-40B4-BE49-F238E27FC236}">
                <a16:creationId xmlns:a16="http://schemas.microsoft.com/office/drawing/2014/main" id="{19FAE1CD-9F4B-4F66-BF4C-A1EC4A6C8D5A}"/>
              </a:ext>
            </a:extLst>
          </p:cNvPr>
          <p:cNvPicPr>
            <a:picLocks noChangeAspect="1"/>
          </p:cNvPicPr>
          <p:nvPr/>
        </p:nvPicPr>
        <p:blipFill>
          <a:blip r:embed="rId3"/>
          <a:stretch>
            <a:fillRect/>
          </a:stretch>
        </p:blipFill>
        <p:spPr>
          <a:xfrm>
            <a:off x="4216400" y="1752600"/>
            <a:ext cx="7972425" cy="5161339"/>
          </a:xfrm>
          <a:prstGeom prst="rect">
            <a:avLst/>
          </a:prstGeom>
        </p:spPr>
      </p:pic>
      <p:pic>
        <p:nvPicPr>
          <p:cNvPr id="4" name="Picture 3" descr="MCj04122080000[1]">
            <a:extLst>
              <a:ext uri="{FF2B5EF4-FFF2-40B4-BE49-F238E27FC236}">
                <a16:creationId xmlns:a16="http://schemas.microsoft.com/office/drawing/2014/main" id="{A9EAD4CD-325B-40F4-A882-5DC24B6262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4901" y="4267200"/>
            <a:ext cx="1625290" cy="134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5C3F78-491E-4A66-87D4-CECEB7E3E461}"/>
              </a:ext>
            </a:extLst>
          </p:cNvPr>
          <p:cNvPicPr>
            <a:picLocks noChangeAspect="1"/>
          </p:cNvPicPr>
          <p:nvPr/>
        </p:nvPicPr>
        <p:blipFill rotWithShape="1">
          <a:blip r:embed="rId2"/>
          <a:srcRect l="3709" t="22660" r="16895"/>
          <a:stretch/>
        </p:blipFill>
        <p:spPr>
          <a:xfrm>
            <a:off x="140119" y="76200"/>
            <a:ext cx="11908585" cy="1447800"/>
          </a:xfrm>
          <a:prstGeom prst="rect">
            <a:avLst/>
          </a:prstGeom>
        </p:spPr>
      </p:pic>
      <p:sp>
        <p:nvSpPr>
          <p:cNvPr id="11" name="Title 1">
            <a:extLst>
              <a:ext uri="{FF2B5EF4-FFF2-40B4-BE49-F238E27FC236}">
                <a16:creationId xmlns:a16="http://schemas.microsoft.com/office/drawing/2014/main" id="{11FF0DB4-D5CC-4473-817C-FC3872F0E32D}"/>
              </a:ext>
            </a:extLst>
          </p:cNvPr>
          <p:cNvSpPr txBox="1">
            <a:spLocks/>
          </p:cNvSpPr>
          <p:nvPr/>
        </p:nvSpPr>
        <p:spPr>
          <a:xfrm>
            <a:off x="5810226" y="1755332"/>
            <a:ext cx="3429000" cy="914400"/>
          </a:xfrm>
          <a:prstGeom prst="rect">
            <a:avLst/>
          </a:prstGeom>
        </p:spPr>
        <p:txBody>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a:latin typeface="Copperplate Gothic Bold" panose="020E0705020206020404" pitchFamily="34" charset="0"/>
              </a:rPr>
              <a:t>WebAdvisor</a:t>
            </a:r>
            <a:endParaRPr lang="en-US" dirty="0">
              <a:latin typeface="Copperplate Gothic Bold" panose="020E0705020206020404" pitchFamily="34" charset="0"/>
            </a:endParaRPr>
          </a:p>
        </p:txBody>
      </p:sp>
      <p:pic>
        <p:nvPicPr>
          <p:cNvPr id="4" name="Picture 3">
            <a:extLst>
              <a:ext uri="{FF2B5EF4-FFF2-40B4-BE49-F238E27FC236}">
                <a16:creationId xmlns:a16="http://schemas.microsoft.com/office/drawing/2014/main" id="{75CDA9EF-51C5-4BF2-9955-9AD9B81B2A84}"/>
              </a:ext>
            </a:extLst>
          </p:cNvPr>
          <p:cNvPicPr>
            <a:picLocks noChangeAspect="1"/>
          </p:cNvPicPr>
          <p:nvPr/>
        </p:nvPicPr>
        <p:blipFill rotWithShape="1">
          <a:blip r:embed="rId3"/>
          <a:srcRect b="9972"/>
          <a:stretch/>
        </p:blipFill>
        <p:spPr>
          <a:xfrm>
            <a:off x="3275012" y="2438400"/>
            <a:ext cx="9526235" cy="4343400"/>
          </a:xfrm>
          <a:prstGeom prst="rect">
            <a:avLst/>
          </a:prstGeom>
        </p:spPr>
      </p:pic>
      <p:sp>
        <p:nvSpPr>
          <p:cNvPr id="6" name="Down Arrow 5">
            <a:extLst>
              <a:ext uri="{FF2B5EF4-FFF2-40B4-BE49-F238E27FC236}">
                <a16:creationId xmlns:a16="http://schemas.microsoft.com/office/drawing/2014/main" id="{AB9F4775-FD52-48CA-A269-BA0B316C7158}"/>
              </a:ext>
            </a:extLst>
          </p:cNvPr>
          <p:cNvSpPr/>
          <p:nvPr/>
        </p:nvSpPr>
        <p:spPr>
          <a:xfrm rot="16200000">
            <a:off x="2577117" y="5459354"/>
            <a:ext cx="193609" cy="154101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 name="Down Arrow 5">
            <a:extLst>
              <a:ext uri="{FF2B5EF4-FFF2-40B4-BE49-F238E27FC236}">
                <a16:creationId xmlns:a16="http://schemas.microsoft.com/office/drawing/2014/main" id="{521259EF-1EA2-4469-9CB0-32A8F73E0CFD}"/>
              </a:ext>
            </a:extLst>
          </p:cNvPr>
          <p:cNvSpPr/>
          <p:nvPr/>
        </p:nvSpPr>
        <p:spPr>
          <a:xfrm rot="16200000">
            <a:off x="7606317" y="3591849"/>
            <a:ext cx="193609" cy="154101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 name="Down Arrow 5">
            <a:extLst>
              <a:ext uri="{FF2B5EF4-FFF2-40B4-BE49-F238E27FC236}">
                <a16:creationId xmlns:a16="http://schemas.microsoft.com/office/drawing/2014/main" id="{0330E6FF-904E-43A7-84FD-814EF9F1EC89}"/>
              </a:ext>
            </a:extLst>
          </p:cNvPr>
          <p:cNvSpPr/>
          <p:nvPr/>
        </p:nvSpPr>
        <p:spPr>
          <a:xfrm rot="16200000">
            <a:off x="7606316" y="2501116"/>
            <a:ext cx="193609" cy="154101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 name="Down Arrow 5">
            <a:extLst>
              <a:ext uri="{FF2B5EF4-FFF2-40B4-BE49-F238E27FC236}">
                <a16:creationId xmlns:a16="http://schemas.microsoft.com/office/drawing/2014/main" id="{36AFC235-9F35-48F8-A61D-9F8978CBEAB2}"/>
              </a:ext>
            </a:extLst>
          </p:cNvPr>
          <p:cNvSpPr/>
          <p:nvPr/>
        </p:nvSpPr>
        <p:spPr>
          <a:xfrm rot="16200000">
            <a:off x="7606317" y="5556160"/>
            <a:ext cx="193609" cy="154101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6" name="Down Arrow 5">
            <a:extLst>
              <a:ext uri="{FF2B5EF4-FFF2-40B4-BE49-F238E27FC236}">
                <a16:creationId xmlns:a16="http://schemas.microsoft.com/office/drawing/2014/main" id="{C4D33662-F50A-4119-BDFC-8D480A29B62A}"/>
              </a:ext>
            </a:extLst>
          </p:cNvPr>
          <p:cNvSpPr/>
          <p:nvPr/>
        </p:nvSpPr>
        <p:spPr>
          <a:xfrm rot="16200000">
            <a:off x="7606316" y="2931154"/>
            <a:ext cx="193609" cy="154101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8" name="Down Arrow 5">
            <a:extLst>
              <a:ext uri="{FF2B5EF4-FFF2-40B4-BE49-F238E27FC236}">
                <a16:creationId xmlns:a16="http://schemas.microsoft.com/office/drawing/2014/main" id="{84568545-6861-4851-A6F7-77BBDF2F3FE0}"/>
              </a:ext>
            </a:extLst>
          </p:cNvPr>
          <p:cNvSpPr/>
          <p:nvPr/>
        </p:nvSpPr>
        <p:spPr>
          <a:xfrm rot="16200000">
            <a:off x="2584388" y="5696486"/>
            <a:ext cx="193609" cy="154101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0" name="Down Arrow 5">
            <a:extLst>
              <a:ext uri="{FF2B5EF4-FFF2-40B4-BE49-F238E27FC236}">
                <a16:creationId xmlns:a16="http://schemas.microsoft.com/office/drawing/2014/main" id="{849AA7BC-0684-461E-A823-3EB3E67EF79F}"/>
              </a:ext>
            </a:extLst>
          </p:cNvPr>
          <p:cNvSpPr/>
          <p:nvPr/>
        </p:nvSpPr>
        <p:spPr>
          <a:xfrm rot="16200000">
            <a:off x="2577116" y="5255904"/>
            <a:ext cx="193609" cy="154101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2" name="Title 1">
            <a:extLst>
              <a:ext uri="{FF2B5EF4-FFF2-40B4-BE49-F238E27FC236}">
                <a16:creationId xmlns:a16="http://schemas.microsoft.com/office/drawing/2014/main" id="{72BF229E-4F06-4966-944E-97D58F091CF6}"/>
              </a:ext>
            </a:extLst>
          </p:cNvPr>
          <p:cNvSpPr txBox="1">
            <a:spLocks/>
          </p:cNvSpPr>
          <p:nvPr/>
        </p:nvSpPr>
        <p:spPr>
          <a:xfrm>
            <a:off x="358801" y="1829609"/>
            <a:ext cx="2535212" cy="3185598"/>
          </a:xfrm>
          <a:prstGeom prst="rect">
            <a:avLst/>
          </a:prstGeom>
          <a:ln w="38100">
            <a:solidFill>
              <a:schemeClr val="accent2">
                <a:lumMod val="75000"/>
              </a:schemeClr>
            </a:solidFill>
          </a:ln>
          <a:effectLst>
            <a:glow rad="63500">
              <a:schemeClr val="accent5">
                <a:satMod val="175000"/>
                <a:alpha val="40000"/>
              </a:schemeClr>
            </a:glow>
          </a:effectLst>
        </p:spPr>
        <p:txBody>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000" b="1" dirty="0">
                <a:solidFill>
                  <a:schemeClr val="tx1"/>
                </a:solidFill>
                <a:latin typeface="Footlight MT Light" panose="0204060206030A020304" pitchFamily="18" charset="0"/>
              </a:rPr>
              <a:t> </a:t>
            </a:r>
          </a:p>
          <a:p>
            <a:pPr algn="ctr"/>
            <a:r>
              <a:rPr lang="en-US" sz="2400" b="1" dirty="0">
                <a:solidFill>
                  <a:schemeClr val="tx1"/>
                </a:solidFill>
                <a:latin typeface="Footlight MT Light" panose="0204060206030A020304" pitchFamily="18" charset="0"/>
              </a:rPr>
              <a:t>*</a:t>
            </a:r>
            <a:r>
              <a:rPr lang="en-US" sz="2400" b="1" u="sng" dirty="0">
                <a:solidFill>
                  <a:schemeClr val="tx1"/>
                </a:solidFill>
                <a:latin typeface="Footlight MT Light" panose="0204060206030A020304" pitchFamily="18" charset="0"/>
              </a:rPr>
              <a:t>STUDENT ID CARD</a:t>
            </a:r>
          </a:p>
          <a:p>
            <a:endParaRPr lang="en-US" sz="1100" b="1" dirty="0">
              <a:solidFill>
                <a:schemeClr val="tx1"/>
              </a:solidFill>
              <a:latin typeface="Footlight MT Light" panose="0204060206030A020304" pitchFamily="18" charset="0"/>
            </a:endParaRPr>
          </a:p>
          <a:p>
            <a:r>
              <a:rPr lang="en-US" sz="1600" dirty="0">
                <a:solidFill>
                  <a:schemeClr val="tx1"/>
                </a:solidFill>
                <a:latin typeface="Footlight MT Light" panose="0204060206030A020304" pitchFamily="18" charset="0"/>
              </a:rPr>
              <a:t>1. Printout Registration Statement</a:t>
            </a:r>
          </a:p>
          <a:p>
            <a:pPr marL="457200" indent="-457200">
              <a:buAutoNum type="arabicPeriod"/>
            </a:pPr>
            <a:endParaRPr lang="en-US" sz="1100" dirty="0">
              <a:solidFill>
                <a:schemeClr val="tx1"/>
              </a:solidFill>
              <a:latin typeface="Footlight MT Light" panose="0204060206030A020304" pitchFamily="18" charset="0"/>
            </a:endParaRPr>
          </a:p>
          <a:p>
            <a:r>
              <a:rPr lang="en-US" sz="1600" dirty="0">
                <a:solidFill>
                  <a:schemeClr val="tx1"/>
                </a:solidFill>
                <a:latin typeface="Footlight MT Light" panose="0204060206030A020304" pitchFamily="18" charset="0"/>
              </a:rPr>
              <a:t>2. Schedule an appointment </a:t>
            </a:r>
          </a:p>
          <a:p>
            <a:endParaRPr lang="en-US" sz="1800" dirty="0">
              <a:solidFill>
                <a:schemeClr val="tx1"/>
              </a:solidFill>
              <a:latin typeface="Footlight MT Light" panose="0204060206030A020304" pitchFamily="18" charset="0"/>
            </a:endParaRPr>
          </a:p>
          <a:p>
            <a:pPr algn="ctr"/>
            <a:r>
              <a:rPr lang="en-US" sz="2000" b="1" dirty="0">
                <a:solidFill>
                  <a:schemeClr val="tx1"/>
                </a:solidFill>
                <a:latin typeface="Footlight MT Light" panose="0204060206030A020304" pitchFamily="18" charset="0"/>
              </a:rPr>
              <a:t>Call 760-245-4271</a:t>
            </a:r>
          </a:p>
          <a:p>
            <a:pPr algn="ctr"/>
            <a:r>
              <a:rPr lang="en-US" sz="2000" b="1" dirty="0">
                <a:solidFill>
                  <a:schemeClr val="tx1"/>
                </a:solidFill>
                <a:latin typeface="Footlight MT Light" panose="0204060206030A020304" pitchFamily="18" charset="0"/>
              </a:rPr>
              <a:t>ext. 2278 or 2395</a:t>
            </a:r>
          </a:p>
        </p:txBody>
      </p:sp>
    </p:spTree>
    <p:extLst>
      <p:ext uri="{BB962C8B-B14F-4D97-AF65-F5344CB8AC3E}">
        <p14:creationId xmlns:p14="http://schemas.microsoft.com/office/powerpoint/2010/main" val="339131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700570-BA9D-4743-8664-174D9E7D41E0}"/>
              </a:ext>
            </a:extLst>
          </p:cNvPr>
          <p:cNvPicPr>
            <a:picLocks noChangeAspect="1"/>
          </p:cNvPicPr>
          <p:nvPr/>
        </p:nvPicPr>
        <p:blipFill>
          <a:blip r:embed="rId2"/>
          <a:stretch>
            <a:fillRect/>
          </a:stretch>
        </p:blipFill>
        <p:spPr>
          <a:xfrm>
            <a:off x="-25922" y="1511245"/>
            <a:ext cx="8990013" cy="5358128"/>
          </a:xfrm>
          <a:prstGeom prst="rect">
            <a:avLst/>
          </a:prstGeom>
        </p:spPr>
      </p:pic>
      <p:sp>
        <p:nvSpPr>
          <p:cNvPr id="4" name="Title 1">
            <a:extLst>
              <a:ext uri="{FF2B5EF4-FFF2-40B4-BE49-F238E27FC236}">
                <a16:creationId xmlns:a16="http://schemas.microsoft.com/office/drawing/2014/main" id="{F77A9112-5EB6-45E8-93FF-BEB531F67A4F}"/>
              </a:ext>
            </a:extLst>
          </p:cNvPr>
          <p:cNvSpPr txBox="1">
            <a:spLocks/>
          </p:cNvSpPr>
          <p:nvPr/>
        </p:nvSpPr>
        <p:spPr>
          <a:xfrm>
            <a:off x="2741612" y="667675"/>
            <a:ext cx="4305300" cy="914400"/>
          </a:xfrm>
          <a:prstGeom prst="rect">
            <a:avLst/>
          </a:prstGeom>
        </p:spPr>
        <p:txBody>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latin typeface="Copperplate Gothic Bold" panose="020E0705020206020404" pitchFamily="34" charset="0"/>
              </a:rPr>
              <a:t>NAVIGATE</a:t>
            </a:r>
          </a:p>
        </p:txBody>
      </p:sp>
      <p:sp>
        <p:nvSpPr>
          <p:cNvPr id="5" name="Oval 4">
            <a:extLst>
              <a:ext uri="{FF2B5EF4-FFF2-40B4-BE49-F238E27FC236}">
                <a16:creationId xmlns:a16="http://schemas.microsoft.com/office/drawing/2014/main" id="{A295F630-623F-4231-9631-81AEAF339E93}"/>
              </a:ext>
            </a:extLst>
          </p:cNvPr>
          <p:cNvSpPr/>
          <p:nvPr/>
        </p:nvSpPr>
        <p:spPr>
          <a:xfrm>
            <a:off x="2055812" y="1652905"/>
            <a:ext cx="838200" cy="685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Up 5">
            <a:extLst>
              <a:ext uri="{FF2B5EF4-FFF2-40B4-BE49-F238E27FC236}">
                <a16:creationId xmlns:a16="http://schemas.microsoft.com/office/drawing/2014/main" id="{CB68E8F6-E19A-4010-883D-13A244FAE4BC}"/>
              </a:ext>
            </a:extLst>
          </p:cNvPr>
          <p:cNvSpPr/>
          <p:nvPr/>
        </p:nvSpPr>
        <p:spPr>
          <a:xfrm>
            <a:off x="2093912" y="2590109"/>
            <a:ext cx="762000" cy="1600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6F1ACDF-8954-4905-9C27-624CBBCF92D4}"/>
              </a:ext>
            </a:extLst>
          </p:cNvPr>
          <p:cNvPicPr>
            <a:picLocks noChangeAspect="1"/>
          </p:cNvPicPr>
          <p:nvPr/>
        </p:nvPicPr>
        <p:blipFill>
          <a:blip r:embed="rId3"/>
          <a:stretch>
            <a:fillRect/>
          </a:stretch>
        </p:blipFill>
        <p:spPr>
          <a:xfrm>
            <a:off x="9828212" y="32982"/>
            <a:ext cx="2343103" cy="1619923"/>
          </a:xfrm>
          <a:prstGeom prst="rect">
            <a:avLst/>
          </a:prstGeom>
        </p:spPr>
      </p:pic>
    </p:spTree>
    <p:extLst>
      <p:ext uri="{BB962C8B-B14F-4D97-AF65-F5344CB8AC3E}">
        <p14:creationId xmlns:p14="http://schemas.microsoft.com/office/powerpoint/2010/main" val="303156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D8DF48-C1FB-4186-A6E8-3AF9956197C1}"/>
              </a:ext>
            </a:extLst>
          </p:cNvPr>
          <p:cNvSpPr txBox="1">
            <a:spLocks/>
          </p:cNvSpPr>
          <p:nvPr/>
        </p:nvSpPr>
        <p:spPr>
          <a:xfrm>
            <a:off x="2913325" y="381000"/>
            <a:ext cx="5638800" cy="1143000"/>
          </a:xfrm>
          <a:prstGeom prst="rect">
            <a:avLst/>
          </a:prstGeom>
        </p:spPr>
        <p:txBody>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000" dirty="0">
                <a:latin typeface="Copperplate Gothic Bold" panose="020E0705020206020404" pitchFamily="34" charset="0"/>
              </a:rPr>
              <a:t>vvc.edu</a:t>
            </a:r>
          </a:p>
        </p:txBody>
      </p:sp>
      <p:pic>
        <p:nvPicPr>
          <p:cNvPr id="5" name="Picture 4">
            <a:extLst>
              <a:ext uri="{FF2B5EF4-FFF2-40B4-BE49-F238E27FC236}">
                <a16:creationId xmlns:a16="http://schemas.microsoft.com/office/drawing/2014/main" id="{442D65B4-6F2B-4D4B-B1C3-11455DA7B2F8}"/>
              </a:ext>
            </a:extLst>
          </p:cNvPr>
          <p:cNvPicPr>
            <a:picLocks noChangeAspect="1"/>
          </p:cNvPicPr>
          <p:nvPr/>
        </p:nvPicPr>
        <p:blipFill>
          <a:blip r:embed="rId2"/>
          <a:stretch>
            <a:fillRect/>
          </a:stretch>
        </p:blipFill>
        <p:spPr>
          <a:xfrm>
            <a:off x="2208212" y="1708351"/>
            <a:ext cx="7049027" cy="5149649"/>
          </a:xfrm>
          <a:prstGeom prst="rect">
            <a:avLst/>
          </a:prstGeom>
        </p:spPr>
      </p:pic>
      <p:pic>
        <p:nvPicPr>
          <p:cNvPr id="7" name="Picture 6">
            <a:extLst>
              <a:ext uri="{FF2B5EF4-FFF2-40B4-BE49-F238E27FC236}">
                <a16:creationId xmlns:a16="http://schemas.microsoft.com/office/drawing/2014/main" id="{634BA31B-A80C-4436-A6AE-C1174BB76AB5}"/>
              </a:ext>
            </a:extLst>
          </p:cNvPr>
          <p:cNvPicPr>
            <a:picLocks noChangeAspect="1"/>
          </p:cNvPicPr>
          <p:nvPr/>
        </p:nvPicPr>
        <p:blipFill rotWithShape="1">
          <a:blip r:embed="rId3">
            <a:extLst>
              <a:ext uri="{28A0092B-C50C-407E-A947-70E740481C1C}">
                <a14:useLocalDpi xmlns:a14="http://schemas.microsoft.com/office/drawing/2010/main" val="0"/>
              </a:ext>
            </a:extLst>
          </a:blip>
          <a:srcRect r="79817"/>
          <a:stretch/>
        </p:blipFill>
        <p:spPr>
          <a:xfrm>
            <a:off x="0" y="5371531"/>
            <a:ext cx="1489282" cy="1512627"/>
          </a:xfrm>
          <a:prstGeom prst="rect">
            <a:avLst/>
          </a:prstGeom>
        </p:spPr>
      </p:pic>
    </p:spTree>
    <p:extLst>
      <p:ext uri="{BB962C8B-B14F-4D97-AF65-F5344CB8AC3E}">
        <p14:creationId xmlns:p14="http://schemas.microsoft.com/office/powerpoint/2010/main" val="336671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mail_attachmentId3152" descr="73a57b2e-e0e9-4072-aa14-07a0b98ea1b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359" t="16253" r="13421" b="34593"/>
          <a:stretch/>
        </p:blipFill>
        <p:spPr bwMode="auto">
          <a:xfrm>
            <a:off x="0" y="893"/>
            <a:ext cx="6528149" cy="3199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ymail_attachmentId3154" descr="7ae70794-48f4-4ab6-9bdd-1dae58d4416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25" b="33798"/>
          <a:stretch/>
        </p:blipFill>
        <p:spPr bwMode="auto">
          <a:xfrm>
            <a:off x="5678885" y="3200461"/>
            <a:ext cx="6509940" cy="358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Image result for VVC advanced technology building"/>
          <p:cNvPicPr>
            <a:picLocks noChangeAspect="1" noChangeArrowheads="1"/>
          </p:cNvPicPr>
          <p:nvPr/>
        </p:nvPicPr>
        <p:blipFill rotWithShape="1">
          <a:blip r:embed="rId4">
            <a:extLst>
              <a:ext uri="{28A0092B-C50C-407E-A947-70E740481C1C}">
                <a14:useLocalDpi xmlns:a14="http://schemas.microsoft.com/office/drawing/2010/main" val="0"/>
              </a:ext>
            </a:extLst>
          </a:blip>
          <a:srcRect l="29971" t="42377" r="13854" b="8186"/>
          <a:stretch/>
        </p:blipFill>
        <p:spPr bwMode="auto">
          <a:xfrm>
            <a:off x="2565302" y="4897880"/>
            <a:ext cx="2850018" cy="188304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6528148" y="303437"/>
            <a:ext cx="3079855" cy="1882739"/>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1200"/>
              </a:spcBef>
              <a:buNone/>
              <a:defRPr/>
            </a:pPr>
            <a:r>
              <a:rPr lang="en-US" sz="2799" b="1" dirty="0">
                <a:latin typeface="Footlight MT Light" panose="0204060206030A020304" pitchFamily="18" charset="0"/>
              </a:rPr>
              <a:t>Student Services Center</a:t>
            </a:r>
          </a:p>
          <a:p>
            <a:pPr marL="0" indent="0" algn="ctr">
              <a:spcBef>
                <a:spcPts val="1200"/>
              </a:spcBef>
              <a:buNone/>
              <a:defRPr/>
            </a:pPr>
            <a:r>
              <a:rPr lang="en-US" sz="2799" b="1" dirty="0">
                <a:latin typeface="Footlight MT Light" panose="0204060206030A020304" pitchFamily="18" charset="0"/>
              </a:rPr>
              <a:t>Building 23</a:t>
            </a:r>
          </a:p>
        </p:txBody>
      </p:sp>
      <p:sp>
        <p:nvSpPr>
          <p:cNvPr id="3" name="Left Arrow 2"/>
          <p:cNvSpPr/>
          <p:nvPr/>
        </p:nvSpPr>
        <p:spPr>
          <a:xfrm>
            <a:off x="6738679" y="2004214"/>
            <a:ext cx="2725072" cy="5476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 name="Content Placeholder 2"/>
          <p:cNvSpPr txBox="1">
            <a:spLocks/>
          </p:cNvSpPr>
          <p:nvPr/>
        </p:nvSpPr>
        <p:spPr>
          <a:xfrm>
            <a:off x="136345" y="4408460"/>
            <a:ext cx="2428958" cy="1164468"/>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1200"/>
              </a:spcBef>
              <a:buNone/>
              <a:defRPr/>
            </a:pPr>
            <a:r>
              <a:rPr lang="en-US" sz="2799" b="1" dirty="0">
                <a:latin typeface="Footlight MT Light" panose="0204060206030A020304" pitchFamily="18" charset="0"/>
              </a:rPr>
              <a:t>Technology Center</a:t>
            </a:r>
          </a:p>
          <a:p>
            <a:pPr marL="0" indent="0" algn="ctr">
              <a:spcBef>
                <a:spcPts val="1200"/>
              </a:spcBef>
              <a:buNone/>
              <a:defRPr/>
            </a:pPr>
            <a:r>
              <a:rPr lang="en-US" sz="2799" b="1" dirty="0">
                <a:latin typeface="Footlight MT Light" panose="0204060206030A020304" pitchFamily="18" charset="0"/>
              </a:rPr>
              <a:t>Building 21</a:t>
            </a:r>
          </a:p>
        </p:txBody>
      </p:sp>
      <p:sp>
        <p:nvSpPr>
          <p:cNvPr id="8" name="Left Arrow 7"/>
          <p:cNvSpPr/>
          <p:nvPr/>
        </p:nvSpPr>
        <p:spPr>
          <a:xfrm rot="10800000">
            <a:off x="2690248" y="4134647"/>
            <a:ext cx="2725072" cy="5476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259327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7377" y="4495800"/>
            <a:ext cx="6256635" cy="1920207"/>
          </a:xfrm>
          <a:ln>
            <a:solidFill>
              <a:srgbClr val="7030A0"/>
            </a:solidFill>
          </a:ln>
        </p:spPr>
        <p:txBody>
          <a:bodyPr>
            <a:normAutofit fontScale="92500"/>
          </a:bodyPr>
          <a:lstStyle/>
          <a:p>
            <a:pPr marL="457063" lvl="1" indent="0" algn="ctr">
              <a:spcBef>
                <a:spcPts val="0"/>
              </a:spcBef>
              <a:buNone/>
            </a:pPr>
            <a:r>
              <a:rPr lang="en-US" sz="2799" dirty="0">
                <a:latin typeface="Footlight MT Light" panose="0204060206030A020304" pitchFamily="18" charset="0"/>
              </a:rPr>
              <a:t>Transition Counselor for Adult Education</a:t>
            </a:r>
          </a:p>
          <a:p>
            <a:pPr marL="457063" lvl="1" indent="0" algn="ctr">
              <a:spcBef>
                <a:spcPts val="0"/>
              </a:spcBef>
              <a:buNone/>
            </a:pPr>
            <a:r>
              <a:rPr lang="en-US" sz="2799" dirty="0">
                <a:latin typeface="Footlight MT Light" panose="0204060206030A020304" pitchFamily="18" charset="0"/>
              </a:rPr>
              <a:t> </a:t>
            </a:r>
            <a:r>
              <a:rPr lang="en-US" sz="3599" dirty="0">
                <a:latin typeface="Footlight MT Light" panose="0204060206030A020304" pitchFamily="18" charset="0"/>
              </a:rPr>
              <a:t>Rebecca Monjaraz </a:t>
            </a:r>
          </a:p>
          <a:p>
            <a:pPr marL="457063" lvl="1" indent="0" algn="ctr">
              <a:spcBef>
                <a:spcPts val="0"/>
              </a:spcBef>
              <a:buNone/>
            </a:pPr>
            <a:r>
              <a:rPr lang="en-US" sz="2799" dirty="0">
                <a:solidFill>
                  <a:srgbClr val="7030A0"/>
                </a:solidFill>
                <a:latin typeface="Footlight MT Light" panose="0204060206030A020304" pitchFamily="18" charset="0"/>
              </a:rPr>
              <a:t>Rebecca.Monjaraz@vvc.edu</a:t>
            </a:r>
          </a:p>
          <a:p>
            <a:pPr marL="457063" lvl="1" indent="0" algn="ctr">
              <a:spcBef>
                <a:spcPts val="0"/>
              </a:spcBef>
              <a:buNone/>
            </a:pPr>
            <a:r>
              <a:rPr lang="en-US" sz="2799" dirty="0">
                <a:latin typeface="Footlight MT Light" panose="0204060206030A020304" pitchFamily="18" charset="0"/>
              </a:rPr>
              <a:t>760-245-4271 x2489</a:t>
            </a:r>
          </a:p>
        </p:txBody>
      </p:sp>
      <p:pic>
        <p:nvPicPr>
          <p:cNvPr id="1026" name="ymail_attachmentId3155" descr="13b7e92d-670d-4375-a390-ba3bb8696b1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957" t="7328"/>
          <a:stretch/>
        </p:blipFill>
        <p:spPr bwMode="auto">
          <a:xfrm>
            <a:off x="7160895" y="2439551"/>
            <a:ext cx="5024848" cy="441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mage result for Victor Valley College Advanced Technology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2" y="279255"/>
            <a:ext cx="5615566" cy="37538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VVC advanced technology building"/>
          <p:cNvPicPr>
            <a:picLocks noChangeAspect="1" noChangeArrowheads="1"/>
          </p:cNvPicPr>
          <p:nvPr/>
        </p:nvPicPr>
        <p:blipFill rotWithShape="1">
          <a:blip r:embed="rId4">
            <a:extLst>
              <a:ext uri="{28A0092B-C50C-407E-A947-70E740481C1C}">
                <a14:useLocalDpi xmlns:a14="http://schemas.microsoft.com/office/drawing/2010/main" val="0"/>
              </a:ext>
            </a:extLst>
          </a:blip>
          <a:srcRect l="29971" t="42377" r="13854" b="8186"/>
          <a:stretch/>
        </p:blipFill>
        <p:spPr bwMode="auto">
          <a:xfrm>
            <a:off x="7770812" y="0"/>
            <a:ext cx="3511697" cy="2320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64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BC895-1307-47C3-B934-D863A97E9F59}"/>
              </a:ext>
            </a:extLst>
          </p:cNvPr>
          <p:cNvSpPr txBox="1">
            <a:spLocks/>
          </p:cNvSpPr>
          <p:nvPr/>
        </p:nvSpPr>
        <p:spPr>
          <a:xfrm>
            <a:off x="1622362" y="762000"/>
            <a:ext cx="6818733" cy="1524000"/>
          </a:xfrm>
          <a:prstGeom prst="rect">
            <a:avLst/>
          </a:prstGeom>
        </p:spPr>
        <p:txBody>
          <a:bodyPr>
            <a:normAutofit fontScale="77500" lnSpcReduction="20000"/>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799" b="1" dirty="0">
                <a:latin typeface="Footlight MT Light" panose="0204060206030A020304" pitchFamily="18" charset="0"/>
              </a:rPr>
              <a:t>QUESTIONS,</a:t>
            </a:r>
          </a:p>
          <a:p>
            <a:pPr algn="ctr"/>
            <a:endParaRPr lang="en-US" sz="4799" b="1" dirty="0">
              <a:latin typeface="Footlight MT Light" panose="0204060206030A020304" pitchFamily="18" charset="0"/>
            </a:endParaRPr>
          </a:p>
          <a:p>
            <a:pPr algn="ctr"/>
            <a:r>
              <a:rPr lang="en-US" sz="4799" b="1" dirty="0">
                <a:latin typeface="Footlight MT Light" panose="0204060206030A020304" pitchFamily="18" charset="0"/>
              </a:rPr>
              <a:t>please contact:</a:t>
            </a:r>
          </a:p>
        </p:txBody>
      </p:sp>
      <p:sp>
        <p:nvSpPr>
          <p:cNvPr id="3" name="Content Placeholder 2">
            <a:extLst>
              <a:ext uri="{FF2B5EF4-FFF2-40B4-BE49-F238E27FC236}">
                <a16:creationId xmlns:a16="http://schemas.microsoft.com/office/drawing/2014/main" id="{B275430E-31DD-4B8C-843B-DA2D7F1D8B2A}"/>
              </a:ext>
            </a:extLst>
          </p:cNvPr>
          <p:cNvSpPr txBox="1">
            <a:spLocks/>
          </p:cNvSpPr>
          <p:nvPr/>
        </p:nvSpPr>
        <p:spPr>
          <a:xfrm>
            <a:off x="1293812" y="2743200"/>
            <a:ext cx="7543800" cy="2743200"/>
          </a:xfrm>
          <a:prstGeom prst="rect">
            <a:avLst/>
          </a:prstGeom>
          <a:ln>
            <a:solidFill>
              <a:srgbClr val="7030A0"/>
            </a:solidFill>
          </a:ln>
        </p:spPr>
        <p:txBody>
          <a:bodyPr>
            <a:normAutofit/>
          </a:bodyPr>
          <a:lstStyle>
            <a:lvl1pPr marL="342797" indent="-342797" algn="l" defTabSz="457063" rtl="0" eaLnBrk="1" latinLnBrk="0" hangingPunct="1">
              <a:spcBef>
                <a:spcPts val="1000"/>
              </a:spcBef>
              <a:spcAft>
                <a:spcPts val="0"/>
              </a:spcAft>
              <a:buClr>
                <a:schemeClr val="accent1"/>
              </a:buClr>
              <a:buSzPct val="80000"/>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063" lvl="1" indent="0" algn="ctr">
              <a:spcBef>
                <a:spcPts val="0"/>
              </a:spcBef>
              <a:buFont typeface="Wingdings 3" charset="2"/>
              <a:buNone/>
            </a:pPr>
            <a:r>
              <a:rPr lang="en-US" sz="2799" dirty="0">
                <a:latin typeface="Footlight MT Light" panose="0204060206030A020304" pitchFamily="18" charset="0"/>
              </a:rPr>
              <a:t>Transition Counselor for Adult Education</a:t>
            </a:r>
          </a:p>
          <a:p>
            <a:pPr marL="457063" lvl="1" indent="0" algn="ctr">
              <a:spcBef>
                <a:spcPts val="600"/>
              </a:spcBef>
              <a:spcAft>
                <a:spcPts val="600"/>
              </a:spcAft>
              <a:buFont typeface="Wingdings 3" charset="2"/>
              <a:buNone/>
            </a:pPr>
            <a:r>
              <a:rPr lang="en-US" sz="2799" dirty="0">
                <a:latin typeface="Footlight MT Light" panose="0204060206030A020304" pitchFamily="18" charset="0"/>
              </a:rPr>
              <a:t> </a:t>
            </a:r>
            <a:r>
              <a:rPr lang="en-US" sz="3599" dirty="0">
                <a:latin typeface="Footlight MT Light" panose="0204060206030A020304" pitchFamily="18" charset="0"/>
              </a:rPr>
              <a:t>Rebecca Monjaraz </a:t>
            </a:r>
          </a:p>
          <a:p>
            <a:pPr marL="457063" lvl="1" indent="0" algn="ctr">
              <a:spcBef>
                <a:spcPts val="600"/>
              </a:spcBef>
              <a:spcAft>
                <a:spcPts val="600"/>
              </a:spcAft>
              <a:buFont typeface="Wingdings 3" charset="2"/>
              <a:buNone/>
            </a:pPr>
            <a:r>
              <a:rPr lang="en-US" sz="2799" dirty="0">
                <a:solidFill>
                  <a:srgbClr val="7030A0"/>
                </a:solidFill>
                <a:latin typeface="Footlight MT Light" panose="0204060206030A020304" pitchFamily="18" charset="0"/>
              </a:rPr>
              <a:t>Rebecca.Monjaraz@vvc.edu</a:t>
            </a:r>
          </a:p>
          <a:p>
            <a:pPr marL="457063" lvl="1" indent="0" algn="ctr">
              <a:spcBef>
                <a:spcPts val="600"/>
              </a:spcBef>
              <a:spcAft>
                <a:spcPts val="600"/>
              </a:spcAft>
              <a:buFont typeface="Wingdings 3" charset="2"/>
              <a:buNone/>
            </a:pPr>
            <a:r>
              <a:rPr lang="en-US" sz="2799" dirty="0">
                <a:latin typeface="Footlight MT Light" panose="0204060206030A020304" pitchFamily="18" charset="0"/>
              </a:rPr>
              <a:t>760-245-4271 x2489</a:t>
            </a:r>
          </a:p>
        </p:txBody>
      </p:sp>
    </p:spTree>
    <p:extLst>
      <p:ext uri="{BB962C8B-B14F-4D97-AF65-F5344CB8AC3E}">
        <p14:creationId xmlns:p14="http://schemas.microsoft.com/office/powerpoint/2010/main" val="335463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9722" y="1352050"/>
            <a:ext cx="7470008" cy="3169842"/>
          </a:xfrm>
          <a:prstGeom prst="rect">
            <a:avLst/>
          </a:prstGeom>
        </p:spPr>
        <p:txBody>
          <a:bodyPr wrap="square">
            <a:spAutoFit/>
          </a:bodyPr>
          <a:lstStyle/>
          <a:p>
            <a:pPr algn="ctr"/>
            <a:r>
              <a:rPr lang="en-US" sz="3599" u="sng" dirty="0">
                <a:latin typeface="Footlight MT Light" panose="0204060206030A020304" pitchFamily="18" charset="0"/>
                <a:cs typeface="Times New Roman" panose="02020603050405020304" pitchFamily="18" charset="0"/>
              </a:rPr>
              <a:t>VVC Offers </a:t>
            </a:r>
          </a:p>
          <a:p>
            <a:pPr algn="ctr"/>
            <a:endParaRPr lang="en-US" sz="800" u="sng" dirty="0">
              <a:latin typeface="Footlight MT Light" panose="0204060206030A020304" pitchFamily="18" charset="0"/>
              <a:cs typeface="Times New Roman" panose="02020603050405020304" pitchFamily="18" charset="0"/>
            </a:endParaRPr>
          </a:p>
          <a:p>
            <a:pPr algn="ctr"/>
            <a:endParaRPr lang="en-US" u="sng" dirty="0">
              <a:latin typeface="Footlight MT Light" panose="0204060206030A020304" pitchFamily="18" charset="0"/>
              <a:cs typeface="Times New Roman" panose="02020603050405020304" pitchFamily="18" charset="0"/>
            </a:endParaRPr>
          </a:p>
          <a:p>
            <a:pPr marL="914126" lvl="1" indent="-457063">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Certificates</a:t>
            </a:r>
          </a:p>
          <a:p>
            <a:pPr marL="914126" lvl="1" indent="-457063">
              <a:buFont typeface="Wingdings" panose="05000000000000000000" pitchFamily="2" charset="2"/>
              <a:buChar char="§"/>
            </a:pPr>
            <a:endParaRPr lang="en-US" sz="700" dirty="0">
              <a:latin typeface="Times New Roman" panose="02020603050405020304" pitchFamily="18" charset="0"/>
              <a:cs typeface="Times New Roman" panose="02020603050405020304" pitchFamily="18" charset="0"/>
            </a:endParaRPr>
          </a:p>
          <a:p>
            <a:pPr marL="914126" lvl="1" indent="-457063">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Associates of Arts/Science Degrees (AA/AS)</a:t>
            </a:r>
          </a:p>
          <a:p>
            <a:pPr marL="914126" lvl="1" indent="-457063">
              <a:buFont typeface="Wingdings" panose="05000000000000000000" pitchFamily="2" charset="2"/>
              <a:buChar char="§"/>
            </a:pPr>
            <a:endParaRPr lang="en-US" sz="700" dirty="0">
              <a:latin typeface="Times New Roman" panose="02020603050405020304" pitchFamily="18" charset="0"/>
              <a:cs typeface="Times New Roman" panose="02020603050405020304" pitchFamily="18" charset="0"/>
            </a:endParaRPr>
          </a:p>
          <a:p>
            <a:pPr marL="914126" lvl="1" indent="-457063">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Associates of Arts/Science for Transfer Degrees (AA-T/AS-T)</a:t>
            </a:r>
          </a:p>
          <a:p>
            <a:pPr lvl="1"/>
            <a:endParaRPr lang="en-US" sz="2799" dirty="0">
              <a:latin typeface="Tw Cen MT" panose="020B0602020104020603" pitchFamily="34" charset="0"/>
              <a:cs typeface="Times New Roman" panose="02020603050405020304" pitchFamily="18" charset="0"/>
            </a:endParaRPr>
          </a:p>
        </p:txBody>
      </p:sp>
      <p:sp>
        <p:nvSpPr>
          <p:cNvPr id="3" name="Title 1"/>
          <p:cNvSpPr txBox="1">
            <a:spLocks/>
          </p:cNvSpPr>
          <p:nvPr/>
        </p:nvSpPr>
        <p:spPr>
          <a:xfrm>
            <a:off x="429338" y="388671"/>
            <a:ext cx="7737976" cy="734058"/>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599" b="1" dirty="0">
                <a:solidFill>
                  <a:schemeClr val="accent2">
                    <a:lumMod val="75000"/>
                  </a:schemeClr>
                </a:solidFill>
                <a:latin typeface="Copperplate Gothic Bold" panose="020E0705020206020404" pitchFamily="34" charset="0"/>
                <a:cs typeface="Times New Roman" panose="02020603050405020304" pitchFamily="18" charset="0"/>
              </a:rPr>
              <a:t>What Do You Want to Study? </a:t>
            </a:r>
          </a:p>
        </p:txBody>
      </p:sp>
      <p:pic>
        <p:nvPicPr>
          <p:cNvPr id="4" name="Picture 3"/>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29338" y="4454726"/>
            <a:ext cx="3153673" cy="2102447"/>
          </a:xfrm>
          <a:prstGeom prst="rect">
            <a:avLst/>
          </a:prstGeom>
        </p:spPr>
      </p:pic>
      <p:sp>
        <p:nvSpPr>
          <p:cNvPr id="6" name="TextBox 5">
            <a:extLst>
              <a:ext uri="{FF2B5EF4-FFF2-40B4-BE49-F238E27FC236}">
                <a16:creationId xmlns:a16="http://schemas.microsoft.com/office/drawing/2014/main" id="{3F08A759-F8C6-408A-B44F-C9D9AF6E8C48}"/>
              </a:ext>
            </a:extLst>
          </p:cNvPr>
          <p:cNvSpPr txBox="1"/>
          <p:nvPr/>
        </p:nvSpPr>
        <p:spPr>
          <a:xfrm>
            <a:off x="4113212" y="5029200"/>
            <a:ext cx="6096000" cy="1077218"/>
          </a:xfrm>
          <a:prstGeom prst="rect">
            <a:avLst/>
          </a:prstGeom>
          <a:noFill/>
        </p:spPr>
        <p:txBody>
          <a:bodyPr wrap="square">
            <a:spAutoFit/>
          </a:bodyPr>
          <a:lstStyle/>
          <a:p>
            <a:r>
              <a:rPr lang="en-US" sz="3200" b="1" dirty="0">
                <a:solidFill>
                  <a:srgbClr val="0070C0"/>
                </a:solidFill>
                <a:latin typeface="Footlight MT Light" panose="0204060206030A020304" pitchFamily="18" charset="0"/>
                <a:hlinkClick r:id="rId4">
                  <a:extLst>
                    <a:ext uri="{A12FA001-AC4F-418D-AE19-62706E023703}">
                      <ahyp:hlinkClr xmlns:ahyp="http://schemas.microsoft.com/office/drawing/2018/hyperlinkcolor" val="tx"/>
                    </a:ext>
                  </a:extLst>
                </a:hlinkClick>
              </a:rPr>
              <a:t>https://catalog.vvc.edu/</a:t>
            </a:r>
            <a:endParaRPr lang="en-US" sz="3200" b="1" dirty="0">
              <a:solidFill>
                <a:srgbClr val="0070C0"/>
              </a:solidFill>
              <a:latin typeface="Footlight MT Light" panose="0204060206030A020304" pitchFamily="18" charset="0"/>
            </a:endParaRPr>
          </a:p>
          <a:p>
            <a:endParaRPr lang="en-US" sz="3200" dirty="0">
              <a:latin typeface="Footlight MT Light" panose="0204060206030A020304" pitchFamily="18" charset="0"/>
            </a:endParaRPr>
          </a:p>
        </p:txBody>
      </p:sp>
    </p:spTree>
    <p:extLst>
      <p:ext uri="{BB962C8B-B14F-4D97-AF65-F5344CB8AC3E}">
        <p14:creationId xmlns:p14="http://schemas.microsoft.com/office/powerpoint/2010/main" val="272680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11724" y="710572"/>
            <a:ext cx="4620274" cy="5496999"/>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3999" b="1" dirty="0">
                <a:latin typeface="Footlight MT Light" panose="0204060206030A020304" pitchFamily="18" charset="0"/>
              </a:rPr>
              <a:t>January-February</a:t>
            </a:r>
          </a:p>
          <a:p>
            <a:pPr marL="0" indent="0" algn="ctr">
              <a:buNone/>
            </a:pPr>
            <a:endParaRPr lang="en-US" sz="3999" b="1" dirty="0">
              <a:latin typeface="Footlight MT Light" panose="0204060206030A020304" pitchFamily="18" charset="0"/>
            </a:endParaRPr>
          </a:p>
          <a:p>
            <a:pPr marL="0" indent="0" algn="ctr">
              <a:buNone/>
            </a:pPr>
            <a:r>
              <a:rPr lang="en-US" sz="3999" b="1" dirty="0">
                <a:latin typeface="Footlight MT Light" panose="0204060206030A020304" pitchFamily="18" charset="0"/>
              </a:rPr>
              <a:t>February-June</a:t>
            </a:r>
          </a:p>
          <a:p>
            <a:pPr marL="0" indent="0" algn="ctr">
              <a:buNone/>
            </a:pPr>
            <a:endParaRPr lang="en-US" sz="3999" b="1" dirty="0">
              <a:latin typeface="Footlight MT Light" panose="0204060206030A020304" pitchFamily="18" charset="0"/>
            </a:endParaRPr>
          </a:p>
          <a:p>
            <a:pPr marL="0" indent="0" algn="ctr">
              <a:buNone/>
            </a:pPr>
            <a:r>
              <a:rPr lang="en-US" sz="3999" b="1" dirty="0">
                <a:latin typeface="Footlight MT Light" panose="0204060206030A020304" pitchFamily="18" charset="0"/>
              </a:rPr>
              <a:t>June-August</a:t>
            </a:r>
          </a:p>
          <a:p>
            <a:pPr marL="0" indent="0" algn="ctr">
              <a:buNone/>
            </a:pPr>
            <a:endParaRPr lang="en-US" sz="3999" b="1" dirty="0">
              <a:latin typeface="Footlight MT Light" panose="0204060206030A020304" pitchFamily="18" charset="0"/>
            </a:endParaRPr>
          </a:p>
          <a:p>
            <a:pPr marL="0" indent="0" algn="ctr">
              <a:buNone/>
            </a:pPr>
            <a:r>
              <a:rPr lang="en-US" sz="3999" b="1" dirty="0">
                <a:latin typeface="Footlight MT Light" panose="0204060206030A020304" pitchFamily="18" charset="0"/>
              </a:rPr>
              <a:t>August-December</a:t>
            </a:r>
            <a:endParaRPr lang="en-US" sz="3999" b="1" dirty="0"/>
          </a:p>
        </p:txBody>
      </p:sp>
      <p:sp>
        <p:nvSpPr>
          <p:cNvPr id="6" name="Right Arrow 5"/>
          <p:cNvSpPr/>
          <p:nvPr/>
        </p:nvSpPr>
        <p:spPr>
          <a:xfrm>
            <a:off x="4648137" y="888077"/>
            <a:ext cx="920536" cy="433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 name="Right Arrow 9"/>
          <p:cNvSpPr/>
          <p:nvPr/>
        </p:nvSpPr>
        <p:spPr>
          <a:xfrm>
            <a:off x="4648137" y="2350450"/>
            <a:ext cx="920536" cy="433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Right Arrow 10"/>
          <p:cNvSpPr/>
          <p:nvPr/>
        </p:nvSpPr>
        <p:spPr>
          <a:xfrm>
            <a:off x="4740068" y="3812822"/>
            <a:ext cx="920536" cy="433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 name="Right Arrow 11"/>
          <p:cNvSpPr/>
          <p:nvPr/>
        </p:nvSpPr>
        <p:spPr>
          <a:xfrm>
            <a:off x="4648137" y="5202909"/>
            <a:ext cx="920536" cy="433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 name="Content Placeholder 2"/>
          <p:cNvSpPr txBox="1">
            <a:spLocks/>
          </p:cNvSpPr>
          <p:nvPr/>
        </p:nvSpPr>
        <p:spPr>
          <a:xfrm>
            <a:off x="5865812" y="697990"/>
            <a:ext cx="5367140" cy="5496999"/>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3999" b="1" dirty="0">
                <a:latin typeface="Footlight MT Light" panose="0204060206030A020304" pitchFamily="18" charset="0"/>
              </a:rPr>
              <a:t>Winter  </a:t>
            </a:r>
            <a:r>
              <a:rPr lang="en-US" sz="2399" b="1" dirty="0">
                <a:latin typeface="Footlight MT Light" panose="0204060206030A020304" pitchFamily="18" charset="0"/>
              </a:rPr>
              <a:t>(6 weeks)</a:t>
            </a:r>
          </a:p>
          <a:p>
            <a:pPr marL="0" indent="0">
              <a:buNone/>
            </a:pPr>
            <a:endParaRPr lang="en-US" sz="3999" b="1" dirty="0">
              <a:latin typeface="Footlight MT Light" panose="0204060206030A020304" pitchFamily="18" charset="0"/>
            </a:endParaRPr>
          </a:p>
          <a:p>
            <a:pPr marL="0" indent="0">
              <a:buNone/>
            </a:pPr>
            <a:r>
              <a:rPr lang="en-US" sz="3999" b="1" dirty="0">
                <a:latin typeface="Footlight MT Light" panose="0204060206030A020304" pitchFamily="18" charset="0"/>
              </a:rPr>
              <a:t>Spring </a:t>
            </a:r>
            <a:r>
              <a:rPr lang="en-US" sz="2399" b="1" dirty="0">
                <a:latin typeface="Footlight MT Light" panose="0204060206030A020304" pitchFamily="18" charset="0"/>
              </a:rPr>
              <a:t>(16 weeks / 8 weeks)</a:t>
            </a:r>
          </a:p>
          <a:p>
            <a:pPr marL="0" indent="0">
              <a:buNone/>
            </a:pPr>
            <a:endParaRPr lang="en-US" sz="3999" b="1" dirty="0">
              <a:latin typeface="Footlight MT Light" panose="0204060206030A020304" pitchFamily="18" charset="0"/>
            </a:endParaRPr>
          </a:p>
          <a:p>
            <a:pPr marL="0" indent="0">
              <a:buNone/>
            </a:pPr>
            <a:r>
              <a:rPr lang="en-US" sz="3999" b="1" dirty="0">
                <a:latin typeface="Footlight MT Light" panose="0204060206030A020304" pitchFamily="18" charset="0"/>
              </a:rPr>
              <a:t>Summer  </a:t>
            </a:r>
            <a:r>
              <a:rPr lang="en-US" sz="2399" b="1" dirty="0">
                <a:latin typeface="Footlight MT Light" panose="0204060206030A020304" pitchFamily="18" charset="0"/>
              </a:rPr>
              <a:t>(6 weeks / 8 weeks)</a:t>
            </a:r>
          </a:p>
          <a:p>
            <a:pPr marL="0" indent="0">
              <a:buNone/>
            </a:pPr>
            <a:endParaRPr lang="en-US" sz="3999" b="1" dirty="0">
              <a:latin typeface="Footlight MT Light" panose="0204060206030A020304" pitchFamily="18" charset="0"/>
            </a:endParaRPr>
          </a:p>
          <a:p>
            <a:pPr marL="0" indent="0">
              <a:buNone/>
            </a:pPr>
            <a:r>
              <a:rPr lang="en-US" sz="3999" b="1" dirty="0">
                <a:latin typeface="Footlight MT Light" panose="0204060206030A020304" pitchFamily="18" charset="0"/>
              </a:rPr>
              <a:t>Fall </a:t>
            </a:r>
            <a:r>
              <a:rPr lang="en-US" sz="2399" b="1" dirty="0">
                <a:latin typeface="Footlight MT Light" panose="0204060206030A020304" pitchFamily="18" charset="0"/>
              </a:rPr>
              <a:t>(16 weeks / 8 weeks)</a:t>
            </a:r>
            <a:endParaRPr lang="en-US" sz="2399" b="1" dirty="0"/>
          </a:p>
        </p:txBody>
      </p:sp>
      <p:sp>
        <p:nvSpPr>
          <p:cNvPr id="2" name="Content Placeholder 2">
            <a:extLst>
              <a:ext uri="{FF2B5EF4-FFF2-40B4-BE49-F238E27FC236}">
                <a16:creationId xmlns:a16="http://schemas.microsoft.com/office/drawing/2014/main" id="{B723C1CA-F32A-44A2-A07D-894220EEA3A6}"/>
              </a:ext>
            </a:extLst>
          </p:cNvPr>
          <p:cNvSpPr txBox="1">
            <a:spLocks/>
          </p:cNvSpPr>
          <p:nvPr/>
        </p:nvSpPr>
        <p:spPr>
          <a:xfrm>
            <a:off x="5200336" y="1364617"/>
            <a:ext cx="4620274" cy="471158"/>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2000" b="1" dirty="0">
                <a:solidFill>
                  <a:srgbClr val="FF0000"/>
                </a:solidFill>
                <a:latin typeface="Footlight MT Light" panose="0204060206030A020304" pitchFamily="18" charset="0"/>
              </a:rPr>
              <a:t>January 4</a:t>
            </a:r>
            <a:r>
              <a:rPr lang="en-US" sz="2000" b="1" baseline="30000" dirty="0">
                <a:solidFill>
                  <a:srgbClr val="FF0000"/>
                </a:solidFill>
                <a:latin typeface="Footlight MT Light" panose="0204060206030A020304" pitchFamily="18" charset="0"/>
              </a:rPr>
              <a:t>th</a:t>
            </a:r>
            <a:r>
              <a:rPr lang="en-US" sz="2000" b="1" dirty="0">
                <a:solidFill>
                  <a:srgbClr val="FF0000"/>
                </a:solidFill>
                <a:latin typeface="Footlight MT Light" panose="0204060206030A020304" pitchFamily="18" charset="0"/>
              </a:rPr>
              <a:t>  -  February 13</a:t>
            </a:r>
            <a:r>
              <a:rPr lang="en-US" sz="2000" b="1" baseline="30000" dirty="0">
                <a:solidFill>
                  <a:srgbClr val="FF0000"/>
                </a:solidFill>
                <a:latin typeface="Footlight MT Light" panose="0204060206030A020304" pitchFamily="18" charset="0"/>
              </a:rPr>
              <a:t>th</a:t>
            </a:r>
            <a:r>
              <a:rPr lang="en-US" sz="2000" b="1" dirty="0">
                <a:solidFill>
                  <a:srgbClr val="FF0000"/>
                </a:solidFill>
                <a:latin typeface="Footlight MT Light" panose="0204060206030A020304" pitchFamily="18" charset="0"/>
              </a:rPr>
              <a:t> </a:t>
            </a:r>
          </a:p>
        </p:txBody>
      </p:sp>
      <p:sp>
        <p:nvSpPr>
          <p:cNvPr id="4" name="Content Placeholder 2">
            <a:extLst>
              <a:ext uri="{FF2B5EF4-FFF2-40B4-BE49-F238E27FC236}">
                <a16:creationId xmlns:a16="http://schemas.microsoft.com/office/drawing/2014/main" id="{65D3DD71-EC34-40F4-8C91-E5CA261BBC9A}"/>
              </a:ext>
            </a:extLst>
          </p:cNvPr>
          <p:cNvSpPr txBox="1">
            <a:spLocks/>
          </p:cNvSpPr>
          <p:nvPr/>
        </p:nvSpPr>
        <p:spPr>
          <a:xfrm>
            <a:off x="5200336" y="2835393"/>
            <a:ext cx="4620274" cy="471158"/>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2000" b="1" dirty="0">
                <a:solidFill>
                  <a:srgbClr val="FF0000"/>
                </a:solidFill>
                <a:latin typeface="Footlight MT Light" panose="0204060206030A020304" pitchFamily="18" charset="0"/>
              </a:rPr>
              <a:t>February 16   -   June 12</a:t>
            </a:r>
            <a:r>
              <a:rPr lang="en-US" sz="2000" b="1" baseline="30000" dirty="0">
                <a:solidFill>
                  <a:srgbClr val="FF0000"/>
                </a:solidFill>
                <a:latin typeface="Footlight MT Light" panose="0204060206030A020304" pitchFamily="18" charset="0"/>
              </a:rPr>
              <a:t>th    -  </a:t>
            </a:r>
            <a:r>
              <a:rPr lang="en-US" sz="2000" b="1" dirty="0">
                <a:solidFill>
                  <a:srgbClr val="FF0000"/>
                </a:solidFill>
                <a:latin typeface="Footlight MT Light" panose="0204060206030A020304" pitchFamily="18" charset="0"/>
              </a:rPr>
              <a:t> </a:t>
            </a:r>
          </a:p>
        </p:txBody>
      </p:sp>
    </p:spTree>
    <p:extLst>
      <p:ext uri="{BB962C8B-B14F-4D97-AF65-F5344CB8AC3E}">
        <p14:creationId xmlns:p14="http://schemas.microsoft.com/office/powerpoint/2010/main" val="170936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150" y="389985"/>
            <a:ext cx="9308443" cy="1320456"/>
          </a:xfrm>
        </p:spPr>
        <p:txBody>
          <a:bodyPr>
            <a:normAutofit/>
          </a:bodyPr>
          <a:lstStyle/>
          <a:p>
            <a:pPr algn="ctr"/>
            <a:r>
              <a:rPr lang="en-US" sz="3499" dirty="0">
                <a:latin typeface="Copperplate Gothic Bold" panose="020E0705020206020404" pitchFamily="34" charset="0"/>
              </a:rPr>
              <a:t>Enrollment Steps for New Students</a:t>
            </a:r>
          </a:p>
        </p:txBody>
      </p:sp>
      <p:sp>
        <p:nvSpPr>
          <p:cNvPr id="3" name="Content Placeholder 2"/>
          <p:cNvSpPr>
            <a:spLocks noGrp="1"/>
          </p:cNvSpPr>
          <p:nvPr>
            <p:ph idx="1"/>
          </p:nvPr>
        </p:nvSpPr>
        <p:spPr>
          <a:xfrm>
            <a:off x="677157" y="1793132"/>
            <a:ext cx="8594429" cy="4847464"/>
          </a:xfrm>
        </p:spPr>
        <p:txBody>
          <a:bodyPr>
            <a:normAutofit lnSpcReduction="10000"/>
          </a:bodyPr>
          <a:lstStyle/>
          <a:p>
            <a:pPr marL="0" indent="0">
              <a:buNone/>
            </a:pPr>
            <a:r>
              <a:rPr lang="en-US" sz="2799" dirty="0">
                <a:latin typeface="Footlight MT Light" panose="0204060206030A020304" pitchFamily="18" charset="0"/>
              </a:rPr>
              <a:t>1. Apply for Admission Online</a:t>
            </a:r>
          </a:p>
          <a:p>
            <a:pPr marL="0" indent="0">
              <a:buClr>
                <a:srgbClr val="90C226"/>
              </a:buClr>
              <a:buNone/>
            </a:pPr>
            <a:r>
              <a:rPr lang="en-US" sz="2799" dirty="0">
                <a:solidFill>
                  <a:prstClr val="black">
                    <a:lumMod val="75000"/>
                    <a:lumOff val="25000"/>
                  </a:prstClr>
                </a:solidFill>
                <a:latin typeface="Footlight MT Light" panose="0204060206030A020304" pitchFamily="18" charset="0"/>
              </a:rPr>
              <a:t>2. Apply for Financial Aid</a:t>
            </a:r>
          </a:p>
          <a:p>
            <a:pPr marL="0" indent="0">
              <a:buClr>
                <a:srgbClr val="90C226"/>
              </a:buClr>
              <a:buNone/>
            </a:pPr>
            <a:r>
              <a:rPr lang="en-US" sz="2799" dirty="0">
                <a:solidFill>
                  <a:prstClr val="black">
                    <a:lumMod val="75000"/>
                    <a:lumOff val="25000"/>
                  </a:prstClr>
                </a:solidFill>
                <a:latin typeface="Footlight MT Light" panose="0204060206030A020304" pitchFamily="18" charset="0"/>
              </a:rPr>
              <a:t>3. Set up </a:t>
            </a:r>
            <a:r>
              <a:rPr lang="en-US" sz="2799" dirty="0" err="1">
                <a:solidFill>
                  <a:prstClr val="black">
                    <a:lumMod val="75000"/>
                    <a:lumOff val="25000"/>
                  </a:prstClr>
                </a:solidFill>
                <a:latin typeface="Footlight MT Light" panose="0204060206030A020304" pitchFamily="18" charset="0"/>
              </a:rPr>
              <a:t>Webadvisor</a:t>
            </a:r>
            <a:r>
              <a:rPr lang="en-US" sz="2799" dirty="0">
                <a:solidFill>
                  <a:prstClr val="black">
                    <a:lumMod val="75000"/>
                    <a:lumOff val="25000"/>
                  </a:prstClr>
                </a:solidFill>
                <a:latin typeface="Footlight MT Light" panose="0204060206030A020304" pitchFamily="18" charset="0"/>
              </a:rPr>
              <a:t> Account</a:t>
            </a:r>
          </a:p>
          <a:p>
            <a:pPr marL="0" indent="0">
              <a:buClr>
                <a:srgbClr val="90C226"/>
              </a:buClr>
              <a:buNone/>
            </a:pPr>
            <a:r>
              <a:rPr lang="en-US" sz="2799" dirty="0">
                <a:solidFill>
                  <a:prstClr val="black">
                    <a:lumMod val="75000"/>
                    <a:lumOff val="25000"/>
                  </a:prstClr>
                </a:solidFill>
                <a:latin typeface="Footlight MT Light" panose="0204060206030A020304" pitchFamily="18" charset="0"/>
              </a:rPr>
              <a:t>4. New Student Orientation</a:t>
            </a:r>
            <a:endParaRPr lang="en-US" sz="2799" dirty="0">
              <a:latin typeface="Footlight MT Light" panose="0204060206030A020304" pitchFamily="18" charset="0"/>
            </a:endParaRPr>
          </a:p>
          <a:p>
            <a:pPr marL="0" indent="0">
              <a:buNone/>
            </a:pPr>
            <a:r>
              <a:rPr lang="en-US" sz="2799" dirty="0">
                <a:latin typeface="Footlight MT Light" panose="0204060206030A020304" pitchFamily="18" charset="0"/>
              </a:rPr>
              <a:t>5. Take Self Placement </a:t>
            </a:r>
          </a:p>
          <a:p>
            <a:pPr marL="0" indent="0">
              <a:buNone/>
            </a:pPr>
            <a:r>
              <a:rPr lang="en-US" sz="2799" dirty="0">
                <a:latin typeface="Footlight MT Light" panose="0204060206030A020304" pitchFamily="18" charset="0"/>
              </a:rPr>
              <a:t>6. See the Counselor for Ed Plan</a:t>
            </a:r>
          </a:p>
          <a:p>
            <a:pPr marL="0" indent="0">
              <a:buNone/>
            </a:pPr>
            <a:r>
              <a:rPr lang="en-US" sz="2799" dirty="0">
                <a:latin typeface="Footlight MT Light" panose="0204060206030A020304" pitchFamily="18" charset="0"/>
              </a:rPr>
              <a:t>7. Register for Classes</a:t>
            </a:r>
          </a:p>
          <a:p>
            <a:pPr marL="0" indent="0">
              <a:buNone/>
            </a:pPr>
            <a:r>
              <a:rPr lang="en-US" sz="2799" dirty="0">
                <a:latin typeface="Footlight MT Light" panose="0204060206030A020304" pitchFamily="18" charset="0"/>
              </a:rPr>
              <a:t>8. Pay Fees</a:t>
            </a:r>
          </a:p>
          <a:p>
            <a:pPr marL="0" indent="0">
              <a:buNone/>
            </a:pPr>
            <a:r>
              <a:rPr lang="en-US" sz="2799" dirty="0">
                <a:latin typeface="Footlight MT Light" panose="0204060206030A020304" pitchFamily="18" charset="0"/>
              </a:rPr>
              <a:t>9. Attend Classes</a:t>
            </a:r>
          </a:p>
          <a:p>
            <a:endParaRPr lang="en-US" dirty="0"/>
          </a:p>
        </p:txBody>
      </p:sp>
      <p:pic>
        <p:nvPicPr>
          <p:cNvPr id="5" name="Picture 4"/>
          <p:cNvPicPr>
            <a:picLocks noChangeAspect="1"/>
          </p:cNvPicPr>
          <p:nvPr/>
        </p:nvPicPr>
        <p:blipFill>
          <a:blip r:embed="rId2"/>
          <a:stretch>
            <a:fillRect/>
          </a:stretch>
        </p:blipFill>
        <p:spPr>
          <a:xfrm>
            <a:off x="6526014" y="2578171"/>
            <a:ext cx="4461882" cy="3045258"/>
          </a:xfrm>
          <a:prstGeom prst="rect">
            <a:avLst/>
          </a:prstGeom>
        </p:spPr>
      </p:pic>
      <p:pic>
        <p:nvPicPr>
          <p:cNvPr id="6" name="Picture 5"/>
          <p:cNvPicPr>
            <a:picLocks noChangeAspect="1"/>
          </p:cNvPicPr>
          <p:nvPr/>
        </p:nvPicPr>
        <p:blipFill>
          <a:blip r:embed="rId3"/>
          <a:stretch>
            <a:fillRect/>
          </a:stretch>
        </p:blipFill>
        <p:spPr>
          <a:xfrm>
            <a:off x="9855633" y="417364"/>
            <a:ext cx="1105518" cy="1143640"/>
          </a:xfrm>
          <a:prstGeom prst="rect">
            <a:avLst/>
          </a:prstGeom>
        </p:spPr>
      </p:pic>
    </p:spTree>
    <p:extLst>
      <p:ext uri="{BB962C8B-B14F-4D97-AF65-F5344CB8AC3E}">
        <p14:creationId xmlns:p14="http://schemas.microsoft.com/office/powerpoint/2010/main" val="344385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282" y="-162624"/>
            <a:ext cx="7546304" cy="1278133"/>
          </a:xfrm>
        </p:spPr>
        <p:txBody>
          <a:bodyPr>
            <a:normAutofit/>
          </a:bodyPr>
          <a:lstStyle/>
          <a:p>
            <a:r>
              <a:rPr lang="en-US" sz="3599" b="1" dirty="0">
                <a:solidFill>
                  <a:schemeClr val="tx1"/>
                </a:solidFill>
                <a:latin typeface="Copperplate Gothic Bold" panose="020E0705020206020404" pitchFamily="34" charset="0"/>
              </a:rPr>
              <a:t>Step #1: Apply online </a:t>
            </a:r>
          </a:p>
        </p:txBody>
      </p:sp>
      <p:sp>
        <p:nvSpPr>
          <p:cNvPr id="8" name="Content Placeholder 7"/>
          <p:cNvSpPr>
            <a:spLocks noGrp="1"/>
          </p:cNvSpPr>
          <p:nvPr>
            <p:ph idx="1"/>
          </p:nvPr>
        </p:nvSpPr>
        <p:spPr>
          <a:xfrm>
            <a:off x="6429738" y="986889"/>
            <a:ext cx="3338734" cy="836013"/>
          </a:xfrm>
        </p:spPr>
        <p:txBody>
          <a:bodyPr>
            <a:normAutofit fontScale="77500" lnSpcReduction="20000"/>
          </a:bodyPr>
          <a:lstStyle/>
          <a:p>
            <a:pPr marL="0" indent="0">
              <a:buNone/>
            </a:pPr>
            <a:r>
              <a:rPr lang="en-US" sz="3999" dirty="0">
                <a:latin typeface="Copperplate Gothic Bold" panose="020E0705020206020404" pitchFamily="34" charset="0"/>
              </a:rPr>
              <a:t>www.vvc.edu</a:t>
            </a:r>
          </a:p>
          <a:p>
            <a:pPr marL="0" indent="0">
              <a:buNone/>
            </a:pPr>
            <a:endParaRPr lang="en-US" sz="2399" dirty="0"/>
          </a:p>
        </p:txBody>
      </p:sp>
      <p:pic>
        <p:nvPicPr>
          <p:cNvPr id="3" name="Picture 2"/>
          <p:cNvPicPr>
            <a:picLocks noChangeAspect="1"/>
          </p:cNvPicPr>
          <p:nvPr/>
        </p:nvPicPr>
        <p:blipFill rotWithShape="1">
          <a:blip r:embed="rId2"/>
          <a:srcRect l="6927" b="21176"/>
          <a:stretch/>
        </p:blipFill>
        <p:spPr>
          <a:xfrm>
            <a:off x="-1" y="1822901"/>
            <a:ext cx="12188825" cy="5161380"/>
          </a:xfrm>
          <a:prstGeom prst="rect">
            <a:avLst/>
          </a:prstGeom>
        </p:spPr>
      </p:pic>
      <p:sp>
        <p:nvSpPr>
          <p:cNvPr id="6" name="Down Arrow 5"/>
          <p:cNvSpPr/>
          <p:nvPr/>
        </p:nvSpPr>
        <p:spPr>
          <a:xfrm rot="9447553">
            <a:off x="8897531" y="2788928"/>
            <a:ext cx="1218910" cy="271273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24340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4670" y="288056"/>
            <a:ext cx="11782531" cy="835950"/>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799" dirty="0">
                <a:latin typeface="Rockwell Condensed" panose="02060603050405020104" pitchFamily="18" charset="0"/>
              </a:rPr>
              <a:t>Tips for students to complete their Application for Admission using </a:t>
            </a:r>
            <a:r>
              <a:rPr lang="en-US" sz="2799" dirty="0" err="1">
                <a:latin typeface="Rockwell Condensed" panose="02060603050405020104" pitchFamily="18" charset="0"/>
              </a:rPr>
              <a:t>CCCApply</a:t>
            </a:r>
            <a:r>
              <a:rPr lang="en-US" sz="2799" dirty="0">
                <a:latin typeface="Rockwell Condensed" panose="02060603050405020104" pitchFamily="18" charset="0"/>
              </a:rPr>
              <a:t>.</a:t>
            </a:r>
          </a:p>
        </p:txBody>
      </p:sp>
      <p:sp>
        <p:nvSpPr>
          <p:cNvPr id="7" name="Content Placeholder 7"/>
          <p:cNvSpPr txBox="1">
            <a:spLocks/>
          </p:cNvSpPr>
          <p:nvPr/>
        </p:nvSpPr>
        <p:spPr>
          <a:xfrm>
            <a:off x="374371" y="1002118"/>
            <a:ext cx="10203787" cy="5854989"/>
          </a:xfrm>
          <a:prstGeom prst="rect">
            <a:avLst/>
          </a:prstGeom>
        </p:spPr>
        <p:txBody>
          <a:bodyPr vert="horz" lIns="91416" tIns="45708" rIns="91416" bIns="45708"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063" indent="-457063">
              <a:buFont typeface="Wingdings 3" charset="2"/>
              <a:buAutoNum type="arabicPeriod"/>
            </a:pPr>
            <a:r>
              <a:rPr lang="en-US" sz="2399" b="1" dirty="0">
                <a:latin typeface="Footlight MT Light" panose="0204060206030A020304" pitchFamily="18" charset="0"/>
              </a:rPr>
              <a:t>Legal Name </a:t>
            </a:r>
            <a:r>
              <a:rPr lang="en-US" sz="2399" dirty="0">
                <a:latin typeface="Footlight MT Light" panose="0204060206030A020304" pitchFamily="18" charset="0"/>
              </a:rPr>
              <a:t>– Students must use their legal name – not nicknames.</a:t>
            </a:r>
          </a:p>
          <a:p>
            <a:pPr marL="457063" indent="-457063">
              <a:buFont typeface="Wingdings 3" charset="2"/>
              <a:buAutoNum type="arabicPeriod"/>
            </a:pPr>
            <a:r>
              <a:rPr lang="en-US" sz="2399" b="1" dirty="0">
                <a:latin typeface="Footlight MT Light" panose="0204060206030A020304" pitchFamily="18" charset="0"/>
              </a:rPr>
              <a:t>SSN</a:t>
            </a:r>
            <a:r>
              <a:rPr lang="en-US" sz="2399" dirty="0">
                <a:latin typeface="Footlight MT Light" panose="0204060206030A020304" pitchFamily="18" charset="0"/>
              </a:rPr>
              <a:t> – Student should be prepared to enter their SSN</a:t>
            </a:r>
          </a:p>
          <a:p>
            <a:pPr marL="457063" indent="-457063">
              <a:buFont typeface="Wingdings 3" charset="2"/>
              <a:buAutoNum type="arabicPeriod"/>
            </a:pPr>
            <a:r>
              <a:rPr lang="en-US" sz="2399" b="1" dirty="0">
                <a:latin typeface="Footlight MT Light" panose="0204060206030A020304" pitchFamily="18" charset="0"/>
              </a:rPr>
              <a:t>Term Applying for </a:t>
            </a:r>
            <a:r>
              <a:rPr lang="en-US" sz="2399" dirty="0">
                <a:latin typeface="Footlight MT Light" panose="0204060206030A020304" pitchFamily="18" charset="0"/>
              </a:rPr>
              <a:t>–  Winter 2021, Spring 2021…</a:t>
            </a:r>
          </a:p>
          <a:p>
            <a:pPr marL="457063" indent="-457063">
              <a:buFont typeface="Wingdings 3" charset="2"/>
              <a:buAutoNum type="arabicPeriod"/>
            </a:pPr>
            <a:r>
              <a:rPr lang="en-US" sz="2399" b="1" dirty="0">
                <a:latin typeface="Footlight MT Light" panose="0204060206030A020304" pitchFamily="18" charset="0"/>
              </a:rPr>
              <a:t>Academic Goal</a:t>
            </a:r>
            <a:r>
              <a:rPr lang="en-US" sz="2399" dirty="0">
                <a:latin typeface="Footlight MT Light" panose="0204060206030A020304" pitchFamily="18" charset="0"/>
              </a:rPr>
              <a:t> – Certificate, Associates, Associates and Transfer</a:t>
            </a:r>
          </a:p>
          <a:p>
            <a:pPr marL="457063" indent="-457063">
              <a:buFont typeface="Wingdings 3" charset="2"/>
              <a:buAutoNum type="arabicPeriod"/>
            </a:pPr>
            <a:r>
              <a:rPr lang="en-US" sz="2399" b="1" dirty="0">
                <a:latin typeface="Footlight MT Light" panose="0204060206030A020304" pitchFamily="18" charset="0"/>
              </a:rPr>
              <a:t>Program Major </a:t>
            </a:r>
            <a:r>
              <a:rPr lang="en-US" sz="2399" dirty="0">
                <a:latin typeface="Footlight MT Light" panose="0204060206030A020304" pitchFamily="18" charset="0"/>
              </a:rPr>
              <a:t>– “Undecided” is NOT AN OPTION</a:t>
            </a:r>
          </a:p>
          <a:p>
            <a:pPr marL="457063" indent="-457063">
              <a:buFont typeface="Wingdings 3" charset="2"/>
              <a:buAutoNum type="arabicPeriod"/>
            </a:pPr>
            <a:r>
              <a:rPr lang="en-US" sz="2399" b="1" dirty="0">
                <a:latin typeface="Footlight MT Light" panose="0204060206030A020304" pitchFamily="18" charset="0"/>
              </a:rPr>
              <a:t>High School Attended </a:t>
            </a:r>
            <a:r>
              <a:rPr lang="en-US" sz="2399" dirty="0">
                <a:latin typeface="Footlight MT Light" panose="0204060206030A020304" pitchFamily="18" charset="0"/>
              </a:rPr>
              <a:t>– Important to use the drop down menu to select high school. Select your </a:t>
            </a:r>
            <a:r>
              <a:rPr lang="en-US" sz="2399" b="1" u="sng" dirty="0">
                <a:latin typeface="Footlight MT Light" panose="0204060206030A020304" pitchFamily="18" charset="0"/>
              </a:rPr>
              <a:t>CORRECT ADULT SCHOOL</a:t>
            </a:r>
          </a:p>
          <a:p>
            <a:pPr marL="1713986" lvl="3" indent="-457063">
              <a:buFont typeface="Wingdings" panose="05000000000000000000" pitchFamily="2" charset="2"/>
              <a:buChar char="ü"/>
            </a:pPr>
            <a:r>
              <a:rPr lang="en-US" sz="1799" b="1" u="sng" dirty="0">
                <a:latin typeface="Footlight MT Light" panose="0204060206030A020304" pitchFamily="18" charset="0"/>
              </a:rPr>
              <a:t>Apple Adult School</a:t>
            </a:r>
          </a:p>
          <a:p>
            <a:pPr marL="1713986" lvl="3" indent="-457063">
              <a:buFont typeface="Wingdings" panose="05000000000000000000" pitchFamily="2" charset="2"/>
              <a:buChar char="ü"/>
            </a:pPr>
            <a:r>
              <a:rPr lang="en-US" sz="1799" b="1" u="sng" dirty="0">
                <a:latin typeface="Footlight MT Light" panose="0204060206030A020304" pitchFamily="18" charset="0"/>
              </a:rPr>
              <a:t>Hesperia Adult School</a:t>
            </a:r>
          </a:p>
          <a:p>
            <a:pPr marL="1713986" lvl="3" indent="-457063">
              <a:buFont typeface="Wingdings" panose="05000000000000000000" pitchFamily="2" charset="2"/>
              <a:buChar char="ü"/>
            </a:pPr>
            <a:r>
              <a:rPr lang="en-US" sz="1799" b="1" u="sng" dirty="0">
                <a:latin typeface="Footlight MT Light" panose="0204060206030A020304" pitchFamily="18" charset="0"/>
              </a:rPr>
              <a:t>Lucerne Adult School </a:t>
            </a:r>
          </a:p>
          <a:p>
            <a:pPr marL="1713986" lvl="3" indent="-457063">
              <a:buFont typeface="Wingdings" panose="05000000000000000000" pitchFamily="2" charset="2"/>
              <a:buChar char="ü"/>
            </a:pPr>
            <a:r>
              <a:rPr lang="en-US" sz="1799" b="1" u="sng" dirty="0">
                <a:latin typeface="Footlight MT Light" panose="0204060206030A020304" pitchFamily="18" charset="0"/>
              </a:rPr>
              <a:t>Snowline Adult School</a:t>
            </a:r>
          </a:p>
          <a:p>
            <a:pPr marL="1713986" lvl="3" indent="-457063">
              <a:buFont typeface="Wingdings" panose="05000000000000000000" pitchFamily="2" charset="2"/>
              <a:buChar char="ü"/>
            </a:pPr>
            <a:r>
              <a:rPr lang="en-US" sz="1799" b="1" u="sng" dirty="0">
                <a:latin typeface="Footlight MT Light" panose="0204060206030A020304" pitchFamily="18" charset="0"/>
              </a:rPr>
              <a:t>Victor Valley Adult School </a:t>
            </a:r>
          </a:p>
          <a:p>
            <a:pPr marL="457063" indent="-457063">
              <a:buFont typeface="Wingdings 3" charset="2"/>
              <a:buAutoNum type="arabicPeriod"/>
            </a:pPr>
            <a:r>
              <a:rPr lang="en-US" sz="2399" dirty="0">
                <a:latin typeface="Footlight MT Light" panose="0204060206030A020304" pitchFamily="18" charset="0"/>
              </a:rPr>
              <a:t>Planning to start VVC after earning high school diploma/GED - enter high school graduate and anticipated graduation date. </a:t>
            </a:r>
          </a:p>
          <a:p>
            <a:pPr marL="457063" indent="-457063">
              <a:buFont typeface="Wingdings 3" charset="2"/>
              <a:buAutoNum type="arabicPeriod"/>
            </a:pPr>
            <a:endParaRPr lang="en-US" sz="2399" b="1" u="sng" dirty="0">
              <a:latin typeface="Footlight MT Light" panose="0204060206030A020304" pitchFamily="18" charset="0"/>
            </a:endParaRPr>
          </a:p>
          <a:p>
            <a:pPr marL="457063" indent="-457063">
              <a:buFont typeface="Wingdings 3" charset="2"/>
              <a:buAutoNum type="arabicPeriod"/>
            </a:pPr>
            <a:endParaRPr lang="en-US" sz="2399" dirty="0">
              <a:latin typeface="Footlight MT Light" panose="0204060206030A020304" pitchFamily="18" charset="0"/>
            </a:endParaRPr>
          </a:p>
        </p:txBody>
      </p:sp>
    </p:spTree>
    <p:extLst>
      <p:ext uri="{BB962C8B-B14F-4D97-AF65-F5344CB8AC3E}">
        <p14:creationId xmlns:p14="http://schemas.microsoft.com/office/powerpoint/2010/main" val="329737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cet">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5970</TotalTime>
  <Words>3458</Words>
  <Application>Microsoft Office PowerPoint</Application>
  <PresentationFormat>Custom</PresentationFormat>
  <Paragraphs>487</Paragraphs>
  <Slides>49</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49</vt:i4>
      </vt:variant>
    </vt:vector>
  </HeadingPairs>
  <TitlesOfParts>
    <vt:vector size="65" baseType="lpstr">
      <vt:lpstr>Arial</vt:lpstr>
      <vt:lpstr>Calibri</vt:lpstr>
      <vt:lpstr>Century</vt:lpstr>
      <vt:lpstr>Century Gothic</vt:lpstr>
      <vt:lpstr>Copperplate Gothic Bold</vt:lpstr>
      <vt:lpstr>Footlight MT Light</vt:lpstr>
      <vt:lpstr>Helvetica Neue</vt:lpstr>
      <vt:lpstr>Open Sans</vt:lpstr>
      <vt:lpstr>Rockwell Condensed</vt:lpstr>
      <vt:lpstr>Times New Roman</vt:lpstr>
      <vt:lpstr>Trebuchet MS</vt:lpstr>
      <vt:lpstr>Tw Cen MT</vt:lpstr>
      <vt:lpstr>Ubuntu</vt:lpstr>
      <vt:lpstr>Wingdings</vt:lpstr>
      <vt:lpstr>Wingdings 3</vt:lpstr>
      <vt:lpstr>Facet</vt:lpstr>
      <vt:lpstr>PowerPoint Presentation</vt:lpstr>
      <vt:lpstr>Presentation Topics</vt:lpstr>
      <vt:lpstr>Why Choose VVC? </vt:lpstr>
      <vt:lpstr>Benefits of attending VVC </vt:lpstr>
      <vt:lpstr>PowerPoint Presentation</vt:lpstr>
      <vt:lpstr>PowerPoint Presentation</vt:lpstr>
      <vt:lpstr>Enrollment Steps for New Students</vt:lpstr>
      <vt:lpstr>Step #1: Apply online </vt:lpstr>
      <vt:lpstr>PowerPoint Presentation</vt:lpstr>
      <vt:lpstr>PowerPoint Presentation</vt:lpstr>
      <vt:lpstr>PowerPoint Presentation</vt:lpstr>
      <vt:lpstr>Step 2: Apply For Financial Aid     (Complete your FAFSA or CA Dream Act application)</vt:lpstr>
      <vt:lpstr>PowerPoint Presentation</vt:lpstr>
      <vt:lpstr>PowerPoint Presentation</vt:lpstr>
      <vt:lpstr>PowerPoint Presentation</vt:lpstr>
      <vt:lpstr>PowerPoint Presentation</vt:lpstr>
      <vt:lpstr>Financial Aid Programs</vt:lpstr>
      <vt:lpstr>PowerPoint Presentation</vt:lpstr>
      <vt:lpstr>PowerPoint Presentation</vt:lpstr>
      <vt:lpstr>PowerPoint Presentation</vt:lpstr>
      <vt:lpstr>PowerPoint Presentation</vt:lpstr>
      <vt:lpstr> Step 6: Advisement  </vt:lpstr>
      <vt:lpstr>PowerPoint Presentation</vt:lpstr>
      <vt:lpstr>PowerPoint Presentation</vt:lpstr>
      <vt:lpstr>PowerPoint Presentation</vt:lpstr>
      <vt:lpstr>PowerPoint Presentation</vt:lpstr>
      <vt:lpstr>Student Services  and  Student  Support  Programs </vt:lpstr>
      <vt:lpstr>Admissions  and Records</vt:lpstr>
      <vt:lpstr>PowerPoint Presentation</vt:lpstr>
      <vt:lpstr>PowerPoint Presentation</vt:lpstr>
      <vt:lpstr>ACCESS</vt:lpstr>
      <vt:lpstr>E.O.P.S. /C.A.R.E. </vt:lpstr>
      <vt:lpstr>CalWorks</vt:lpstr>
      <vt:lpstr>PowerPoint Presentation</vt:lpstr>
      <vt:lpstr>PowerPoint Presentation</vt:lpstr>
      <vt:lpstr>PowerPoint Presentation</vt:lpstr>
      <vt:lpstr>PowerPoint Presentation</vt:lpstr>
      <vt:lpstr>PowerPoint Presentation</vt:lpstr>
      <vt:lpstr>PowerPoint Presentation</vt:lpstr>
      <vt:lpstr>Textbooks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Monjaraz</dc:creator>
  <cp:lastModifiedBy>Rebecca Monjaraz</cp:lastModifiedBy>
  <cp:revision>90</cp:revision>
  <dcterms:created xsi:type="dcterms:W3CDTF">2020-09-21T22:49:50Z</dcterms:created>
  <dcterms:modified xsi:type="dcterms:W3CDTF">2020-10-30T00:20:21Z</dcterms:modified>
</cp:coreProperties>
</file>